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4"/>
  </p:notesMasterIdLst>
  <p:sldIdLst>
    <p:sldId id="256" r:id="rId2"/>
    <p:sldId id="257" r:id="rId3"/>
    <p:sldId id="259" r:id="rId4"/>
    <p:sldId id="260" r:id="rId5"/>
    <p:sldId id="258" r:id="rId6"/>
    <p:sldId id="267" r:id="rId7"/>
    <p:sldId id="266" r:id="rId8"/>
    <p:sldId id="261" r:id="rId9"/>
    <p:sldId id="262" r:id="rId10"/>
    <p:sldId id="263" r:id="rId11"/>
    <p:sldId id="264" r:id="rId12"/>
    <p:sldId id="265" r:id="rId13"/>
  </p:sldIdLst>
  <p:sldSz cx="18288000" cy="10287000"/>
  <p:notesSz cx="6858000" cy="9144000"/>
  <p:embeddedFontLst>
    <p:embeddedFont>
      <p:font typeface="Algerian" panose="04020705040A02060702" pitchFamily="82" charset="0"/>
      <p:regular r:id="rId15"/>
    </p:embeddedFont>
    <p:embeddedFont>
      <p:font typeface="Anantason Bold" panose="020B0604020202020204" charset="-34"/>
      <p:regular r:id="rId16"/>
    </p:embeddedFont>
    <p:embeddedFont>
      <p:font typeface="Bebas Neue Cyrillic" panose="020B0604020202020204" charset="0"/>
      <p:regular r:id="rId17"/>
    </p:embeddedFont>
    <p:embeddedFont>
      <p:font typeface="Canva Sans" panose="020B0604020202020204" charset="0"/>
      <p:regular r:id="rId18"/>
    </p:embeddedFont>
    <p:embeddedFont>
      <p:font typeface="Canva Sans Bold" panose="020B0604020202020204" charset="0"/>
      <p:regular r:id="rId19"/>
    </p:embeddedFont>
    <p:embeddedFont>
      <p:font typeface="Glacial Indifference" panose="020B0604020202020204" charset="0"/>
      <p:regular r:id="rId20"/>
    </p:embeddedFont>
    <p:embeddedFont>
      <p:font typeface="Glacial Indifference Bold" panose="020B0604020202020204" charset="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3987" autoAdjust="0"/>
  </p:normalViewPr>
  <p:slideViewPr>
    <p:cSldViewPr>
      <p:cViewPr varScale="1">
        <p:scale>
          <a:sx n="52" d="100"/>
          <a:sy n="52" d="100"/>
        </p:scale>
        <p:origin x="850" y="53"/>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2.svg>
</file>

<file path=ppt/media/image3.png>
</file>

<file path=ppt/media/image4.svg>
</file>

<file path=ppt/media/image5.png>
</file>

<file path=ppt/media/image6.sv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E34998C-C45E-40EA-A028-7B3DF97926E5}" type="datetimeFigureOut">
              <a:rPr lang="en-IN" smtClean="0"/>
              <a:t>13-02-2026</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3A06219-D37F-471E-9D6C-67B897AF1392}" type="slidenum">
              <a:rPr lang="en-IN" smtClean="0"/>
              <a:t>‹#›</a:t>
            </a:fld>
            <a:endParaRPr lang="en-IN"/>
          </a:p>
        </p:txBody>
      </p:sp>
    </p:spTree>
    <p:extLst>
      <p:ext uri="{BB962C8B-B14F-4D97-AF65-F5344CB8AC3E}">
        <p14:creationId xmlns:p14="http://schemas.microsoft.com/office/powerpoint/2010/main" val="20742512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F3A06219-D37F-471E-9D6C-67B897AF1392}" type="slidenum">
              <a:rPr lang="en-IN" smtClean="0"/>
              <a:t>6</a:t>
            </a:fld>
            <a:endParaRPr lang="en-IN"/>
          </a:p>
        </p:txBody>
      </p:sp>
    </p:spTree>
    <p:extLst>
      <p:ext uri="{BB962C8B-B14F-4D97-AF65-F5344CB8AC3E}">
        <p14:creationId xmlns:p14="http://schemas.microsoft.com/office/powerpoint/2010/main" val="12158671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F3A06219-D37F-471E-9D6C-67B897AF1392}" type="slidenum">
              <a:rPr lang="en-IN" smtClean="0"/>
              <a:t>12</a:t>
            </a:fld>
            <a:endParaRPr lang="en-IN"/>
          </a:p>
        </p:txBody>
      </p:sp>
    </p:spTree>
    <p:extLst>
      <p:ext uri="{BB962C8B-B14F-4D97-AF65-F5344CB8AC3E}">
        <p14:creationId xmlns:p14="http://schemas.microsoft.com/office/powerpoint/2010/main" val="23561497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2/13/2026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2/13/2026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2/13/2026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2/13/2026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2/13/2026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2/13/2026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2/13/2026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2/13/2026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2/13/2026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2/13/2026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2/13/2026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2/13/2026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s>
</file>

<file path=ppt/slides/_rels/slide2.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2.sv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1.png"/><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2.svg"/><Relationship Id="rId2" Type="http://schemas.openxmlformats.org/officeDocument/2006/relationships/image" Target="../media/image12.png"/><Relationship Id="rId1" Type="http://schemas.openxmlformats.org/officeDocument/2006/relationships/slideLayout" Target="../slideLayouts/slideLayout7.xml"/><Relationship Id="rId6" Type="http://schemas.openxmlformats.org/officeDocument/2006/relationships/image" Target="../media/image1.png"/><Relationship Id="rId5" Type="http://schemas.openxmlformats.org/officeDocument/2006/relationships/image" Target="../media/image15.png"/><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8E8E8"/>
        </a:solidFill>
        <a:effectLst/>
      </p:bgPr>
    </p:bg>
    <p:spTree>
      <p:nvGrpSpPr>
        <p:cNvPr id="1" name=""/>
        <p:cNvGrpSpPr/>
        <p:nvPr/>
      </p:nvGrpSpPr>
      <p:grpSpPr>
        <a:xfrm>
          <a:off x="0" y="0"/>
          <a:ext cx="0" cy="0"/>
          <a:chOff x="0" y="0"/>
          <a:chExt cx="0" cy="0"/>
        </a:xfrm>
      </p:grpSpPr>
      <p:sp>
        <p:nvSpPr>
          <p:cNvPr id="2" name="Freeform 2"/>
          <p:cNvSpPr/>
          <p:nvPr/>
        </p:nvSpPr>
        <p:spPr>
          <a:xfrm>
            <a:off x="0" y="-1"/>
            <a:ext cx="6028154" cy="5879465"/>
          </a:xfrm>
          <a:custGeom>
            <a:avLst/>
            <a:gdLst/>
            <a:ahLst/>
            <a:cxnLst/>
            <a:rect l="l" t="t" r="r" b="b"/>
            <a:pathLst>
              <a:path w="6253254" h="6253254">
                <a:moveTo>
                  <a:pt x="0" y="0"/>
                </a:moveTo>
                <a:lnTo>
                  <a:pt x="6253253" y="0"/>
                </a:lnTo>
                <a:lnTo>
                  <a:pt x="6253253" y="6253254"/>
                </a:lnTo>
                <a:lnTo>
                  <a:pt x="0" y="625325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flipH="1" flipV="1">
            <a:off x="11937309" y="4565443"/>
            <a:ext cx="6645967" cy="5721556"/>
          </a:xfrm>
          <a:custGeom>
            <a:avLst/>
            <a:gdLst/>
            <a:ahLst/>
            <a:cxnLst/>
            <a:rect l="l" t="t" r="r" b="b"/>
            <a:pathLst>
              <a:path w="7543984" h="6282081">
                <a:moveTo>
                  <a:pt x="7543984" y="6282081"/>
                </a:moveTo>
                <a:lnTo>
                  <a:pt x="0" y="6282081"/>
                </a:lnTo>
                <a:lnTo>
                  <a:pt x="0" y="0"/>
                </a:lnTo>
                <a:lnTo>
                  <a:pt x="7543984" y="0"/>
                </a:lnTo>
                <a:lnTo>
                  <a:pt x="7543984" y="6282081"/>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flipV="1">
            <a:off x="384940" y="7706485"/>
            <a:ext cx="2516587" cy="2155114"/>
          </a:xfrm>
          <a:custGeom>
            <a:avLst/>
            <a:gdLst/>
            <a:ahLst/>
            <a:cxnLst/>
            <a:rect l="l" t="t" r="r" b="b"/>
            <a:pathLst>
              <a:path w="2516587" h="2155114">
                <a:moveTo>
                  <a:pt x="0" y="2155114"/>
                </a:moveTo>
                <a:lnTo>
                  <a:pt x="2516588" y="2155114"/>
                </a:lnTo>
                <a:lnTo>
                  <a:pt x="2516588" y="0"/>
                </a:lnTo>
                <a:lnTo>
                  <a:pt x="0" y="0"/>
                </a:lnTo>
                <a:lnTo>
                  <a:pt x="0" y="2155114"/>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5" name="Freeform 5"/>
          <p:cNvSpPr/>
          <p:nvPr/>
        </p:nvSpPr>
        <p:spPr>
          <a:xfrm flipH="1">
            <a:off x="15217443" y="588644"/>
            <a:ext cx="2516587" cy="2155114"/>
          </a:xfrm>
          <a:custGeom>
            <a:avLst/>
            <a:gdLst/>
            <a:ahLst/>
            <a:cxnLst/>
            <a:rect l="l" t="t" r="r" b="b"/>
            <a:pathLst>
              <a:path w="2516587" h="2155114">
                <a:moveTo>
                  <a:pt x="2516588" y="0"/>
                </a:moveTo>
                <a:lnTo>
                  <a:pt x="0" y="0"/>
                </a:lnTo>
                <a:lnTo>
                  <a:pt x="0" y="2155114"/>
                </a:lnTo>
                <a:lnTo>
                  <a:pt x="2516588" y="2155114"/>
                </a:lnTo>
                <a:lnTo>
                  <a:pt x="2516588"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6" name="TextBox 6"/>
          <p:cNvSpPr txBox="1"/>
          <p:nvPr/>
        </p:nvSpPr>
        <p:spPr>
          <a:xfrm>
            <a:off x="9139238" y="4819967"/>
            <a:ext cx="9525" cy="580390"/>
          </a:xfrm>
          <a:prstGeom prst="rect">
            <a:avLst/>
          </a:prstGeom>
        </p:spPr>
        <p:txBody>
          <a:bodyPr lIns="0" tIns="0" rIns="0" bIns="0" rtlCol="0" anchor="t">
            <a:spAutoFit/>
          </a:bodyPr>
          <a:lstStyle/>
          <a:p>
            <a:pPr algn="ctr">
              <a:lnSpc>
                <a:spcPts val="4759"/>
              </a:lnSpc>
              <a:spcBef>
                <a:spcPct val="0"/>
              </a:spcBef>
            </a:pPr>
            <a:endParaRPr/>
          </a:p>
        </p:txBody>
      </p:sp>
      <p:sp>
        <p:nvSpPr>
          <p:cNvPr id="7" name="TextBox 7"/>
          <p:cNvSpPr txBox="1"/>
          <p:nvPr/>
        </p:nvSpPr>
        <p:spPr>
          <a:xfrm>
            <a:off x="3012990" y="3845405"/>
            <a:ext cx="11895237" cy="1659254"/>
          </a:xfrm>
          <a:prstGeom prst="rect">
            <a:avLst/>
          </a:prstGeom>
        </p:spPr>
        <p:txBody>
          <a:bodyPr lIns="0" tIns="0" rIns="0" bIns="0" rtlCol="0" anchor="t">
            <a:spAutoFit/>
          </a:bodyPr>
          <a:lstStyle/>
          <a:p>
            <a:pPr algn="ctr">
              <a:lnSpc>
                <a:spcPts val="6720"/>
              </a:lnSpc>
              <a:spcBef>
                <a:spcPct val="0"/>
              </a:spcBef>
            </a:pPr>
            <a:r>
              <a:rPr lang="en-US" sz="4600" b="1" dirty="0">
                <a:solidFill>
                  <a:srgbClr val="000000"/>
                </a:solidFill>
                <a:latin typeface="Canva Sans Bold"/>
                <a:ea typeface="Canva Sans Bold"/>
                <a:cs typeface="Canva Sans Bold"/>
                <a:sym typeface="Canva Sans Bold"/>
              </a:rPr>
              <a:t>Food Trends: Understanding Customer Preferences</a:t>
            </a:r>
          </a:p>
        </p:txBody>
      </p:sp>
      <p:sp>
        <p:nvSpPr>
          <p:cNvPr id="8" name="TextBox 8"/>
          <p:cNvSpPr txBox="1"/>
          <p:nvPr/>
        </p:nvSpPr>
        <p:spPr>
          <a:xfrm>
            <a:off x="2286000" y="921645"/>
            <a:ext cx="13158310" cy="1752339"/>
          </a:xfrm>
          <a:prstGeom prst="rect">
            <a:avLst/>
          </a:prstGeom>
        </p:spPr>
        <p:txBody>
          <a:bodyPr lIns="0" tIns="0" rIns="0" bIns="0" rtlCol="0" anchor="t">
            <a:spAutoFit/>
          </a:bodyPr>
          <a:lstStyle/>
          <a:p>
            <a:pPr algn="ctr">
              <a:lnSpc>
                <a:spcPts val="7139"/>
              </a:lnSpc>
              <a:spcBef>
                <a:spcPct val="0"/>
              </a:spcBef>
            </a:pPr>
            <a:r>
              <a:rPr lang="en-US" sz="5200" b="1" dirty="0">
                <a:solidFill>
                  <a:srgbClr val="1800AD"/>
                </a:solidFill>
                <a:latin typeface="Canva Sans Bold"/>
                <a:ea typeface="Canva Sans Bold"/>
                <a:cs typeface="Canva Sans Bold"/>
                <a:sym typeface="Canva Sans Bold"/>
              </a:rPr>
              <a:t>Infosys Springboard Internship </a:t>
            </a:r>
          </a:p>
          <a:p>
            <a:pPr algn="ctr">
              <a:lnSpc>
                <a:spcPts val="7139"/>
              </a:lnSpc>
              <a:spcBef>
                <a:spcPct val="0"/>
              </a:spcBef>
            </a:pPr>
            <a:r>
              <a:rPr lang="en-US" sz="5200" b="1" dirty="0">
                <a:solidFill>
                  <a:srgbClr val="1800AD"/>
                </a:solidFill>
                <a:latin typeface="Canva Sans Bold"/>
                <a:ea typeface="Canva Sans Bold"/>
                <a:cs typeface="Canva Sans Bold"/>
                <a:sym typeface="Canva Sans Bold"/>
              </a:rPr>
              <a:t>Group – 1    Batch – 11 </a:t>
            </a:r>
          </a:p>
        </p:txBody>
      </p:sp>
      <p:sp>
        <p:nvSpPr>
          <p:cNvPr id="9" name="TextBox 9"/>
          <p:cNvSpPr txBox="1"/>
          <p:nvPr/>
        </p:nvSpPr>
        <p:spPr>
          <a:xfrm>
            <a:off x="2536348" y="6761874"/>
            <a:ext cx="2111852" cy="679450"/>
          </a:xfrm>
          <a:prstGeom prst="rect">
            <a:avLst/>
          </a:prstGeom>
        </p:spPr>
        <p:txBody>
          <a:bodyPr wrap="square" lIns="0" tIns="0" rIns="0" bIns="0" rtlCol="0" anchor="t">
            <a:spAutoFit/>
          </a:bodyPr>
          <a:lstStyle/>
          <a:p>
            <a:pPr algn="ctr">
              <a:lnSpc>
                <a:spcPts val="5599"/>
              </a:lnSpc>
              <a:spcBef>
                <a:spcPct val="0"/>
              </a:spcBef>
            </a:pPr>
            <a:r>
              <a:rPr lang="en-US" sz="3999" b="1" dirty="0">
                <a:solidFill>
                  <a:srgbClr val="000000"/>
                </a:solidFill>
                <a:latin typeface="Canva Sans Bold"/>
                <a:ea typeface="Canva Sans Bold"/>
                <a:cs typeface="Canva Sans Bold"/>
                <a:sym typeface="Canva Sans Bold"/>
              </a:rPr>
              <a:t>Mentor:</a:t>
            </a:r>
          </a:p>
        </p:txBody>
      </p:sp>
      <p:sp>
        <p:nvSpPr>
          <p:cNvPr id="10" name="TextBox 10"/>
          <p:cNvSpPr txBox="1"/>
          <p:nvPr/>
        </p:nvSpPr>
        <p:spPr>
          <a:xfrm>
            <a:off x="2536348" y="7567333"/>
            <a:ext cx="3491805" cy="613410"/>
          </a:xfrm>
          <a:prstGeom prst="rect">
            <a:avLst/>
          </a:prstGeom>
        </p:spPr>
        <p:txBody>
          <a:bodyPr wrap="square" lIns="0" tIns="0" rIns="0" bIns="0" rtlCol="0" anchor="t">
            <a:spAutoFit/>
          </a:bodyPr>
          <a:lstStyle/>
          <a:p>
            <a:pPr algn="ctr">
              <a:lnSpc>
                <a:spcPts val="5039"/>
              </a:lnSpc>
              <a:spcBef>
                <a:spcPct val="0"/>
              </a:spcBef>
            </a:pPr>
            <a:r>
              <a:rPr lang="en-US" sz="3599" dirty="0">
                <a:solidFill>
                  <a:srgbClr val="000000"/>
                </a:solidFill>
                <a:latin typeface="Canva Sans"/>
                <a:ea typeface="Canva Sans"/>
                <a:cs typeface="Canva Sans"/>
                <a:sym typeface="Canva Sans"/>
              </a:rPr>
              <a:t>Ms. Nityasree</a:t>
            </a:r>
          </a:p>
        </p:txBody>
      </p:sp>
      <p:sp>
        <p:nvSpPr>
          <p:cNvPr id="11" name="TextBox 11"/>
          <p:cNvSpPr txBox="1"/>
          <p:nvPr/>
        </p:nvSpPr>
        <p:spPr>
          <a:xfrm>
            <a:off x="10901702" y="6761874"/>
            <a:ext cx="3500097" cy="679450"/>
          </a:xfrm>
          <a:prstGeom prst="rect">
            <a:avLst/>
          </a:prstGeom>
        </p:spPr>
        <p:txBody>
          <a:bodyPr wrap="square" lIns="0" tIns="0" rIns="0" bIns="0" rtlCol="0" anchor="t">
            <a:spAutoFit/>
          </a:bodyPr>
          <a:lstStyle/>
          <a:p>
            <a:pPr algn="ctr">
              <a:lnSpc>
                <a:spcPts val="5599"/>
              </a:lnSpc>
              <a:spcBef>
                <a:spcPct val="0"/>
              </a:spcBef>
            </a:pPr>
            <a:r>
              <a:rPr lang="en-US" sz="3999" b="1" dirty="0">
                <a:solidFill>
                  <a:srgbClr val="000000"/>
                </a:solidFill>
                <a:latin typeface="Canva Sans Bold"/>
                <a:ea typeface="Canva Sans Bold"/>
                <a:cs typeface="Canva Sans Bold"/>
                <a:sym typeface="Canva Sans Bold"/>
              </a:rPr>
              <a:t>Presented by:</a:t>
            </a:r>
          </a:p>
        </p:txBody>
      </p:sp>
      <p:sp>
        <p:nvSpPr>
          <p:cNvPr id="12" name="TextBox 12"/>
          <p:cNvSpPr txBox="1"/>
          <p:nvPr/>
        </p:nvSpPr>
        <p:spPr>
          <a:xfrm>
            <a:off x="10901702" y="7567333"/>
            <a:ext cx="3347697" cy="613410"/>
          </a:xfrm>
          <a:prstGeom prst="rect">
            <a:avLst/>
          </a:prstGeom>
        </p:spPr>
        <p:txBody>
          <a:bodyPr wrap="square" lIns="0" tIns="0" rIns="0" bIns="0" rtlCol="0" anchor="t">
            <a:spAutoFit/>
          </a:bodyPr>
          <a:lstStyle/>
          <a:p>
            <a:pPr algn="ctr">
              <a:lnSpc>
                <a:spcPts val="5039"/>
              </a:lnSpc>
              <a:spcBef>
                <a:spcPct val="0"/>
              </a:spcBef>
            </a:pPr>
            <a:r>
              <a:rPr lang="en-US" sz="3599" dirty="0">
                <a:solidFill>
                  <a:srgbClr val="000000"/>
                </a:solidFill>
                <a:latin typeface="Canva Sans"/>
                <a:ea typeface="Canva Sans"/>
                <a:cs typeface="Canva Sans"/>
                <a:sym typeface="Canva Sans"/>
              </a:rPr>
              <a:t>Abhinit Kumar</a:t>
            </a:r>
          </a:p>
        </p:txBody>
      </p:sp>
      <p:sp>
        <p:nvSpPr>
          <p:cNvPr id="13" name="TextBox 13"/>
          <p:cNvSpPr txBox="1"/>
          <p:nvPr/>
        </p:nvSpPr>
        <p:spPr>
          <a:xfrm>
            <a:off x="11533150" y="8304568"/>
            <a:ext cx="2106649" cy="613410"/>
          </a:xfrm>
          <a:prstGeom prst="rect">
            <a:avLst/>
          </a:prstGeom>
        </p:spPr>
        <p:txBody>
          <a:bodyPr wrap="square" lIns="0" tIns="0" rIns="0" bIns="0" rtlCol="0" anchor="t">
            <a:spAutoFit/>
          </a:bodyPr>
          <a:lstStyle/>
          <a:p>
            <a:pPr algn="ctr">
              <a:lnSpc>
                <a:spcPts val="5039"/>
              </a:lnSpc>
              <a:spcBef>
                <a:spcPct val="0"/>
              </a:spcBef>
            </a:pPr>
            <a:r>
              <a:rPr lang="en-US" sz="3599" dirty="0">
                <a:solidFill>
                  <a:srgbClr val="000000"/>
                </a:solidFill>
                <a:latin typeface="Canva Sans"/>
                <a:ea typeface="Canva Sans"/>
                <a:cs typeface="Canva Sans"/>
                <a:sym typeface="Canva Sans"/>
              </a:rPr>
              <a:t>Team - A</a:t>
            </a:r>
          </a:p>
        </p:txBody>
      </p:sp>
      <p:sp>
        <p:nvSpPr>
          <p:cNvPr id="14" name="TextBox 14"/>
          <p:cNvSpPr txBox="1"/>
          <p:nvPr/>
        </p:nvSpPr>
        <p:spPr>
          <a:xfrm>
            <a:off x="6087649" y="5692417"/>
            <a:ext cx="6172199" cy="580390"/>
          </a:xfrm>
          <a:prstGeom prst="rect">
            <a:avLst/>
          </a:prstGeom>
        </p:spPr>
        <p:txBody>
          <a:bodyPr wrap="square" lIns="0" tIns="0" rIns="0" bIns="0" rtlCol="0" anchor="t">
            <a:spAutoFit/>
          </a:bodyPr>
          <a:lstStyle/>
          <a:p>
            <a:pPr algn="ctr">
              <a:lnSpc>
                <a:spcPts val="4759"/>
              </a:lnSpc>
              <a:spcBef>
                <a:spcPct val="0"/>
              </a:spcBef>
            </a:pPr>
            <a:r>
              <a:rPr lang="en-US" sz="3399" b="1" dirty="0">
                <a:solidFill>
                  <a:srgbClr val="000000"/>
                </a:solidFill>
                <a:latin typeface="Canva Sans Bold"/>
                <a:ea typeface="Canva Sans Bold"/>
                <a:cs typeface="Canva Sans Bold"/>
                <a:sym typeface="Canva Sans Bold"/>
              </a:rPr>
              <a:t>Domain:</a:t>
            </a:r>
            <a:r>
              <a:rPr lang="en-US" sz="3399" dirty="0">
                <a:solidFill>
                  <a:srgbClr val="000000"/>
                </a:solidFill>
                <a:latin typeface="Canva Sans"/>
                <a:ea typeface="Canva Sans"/>
                <a:cs typeface="Canva Sans"/>
                <a:sym typeface="Canva Sans"/>
              </a:rPr>
              <a:t> Data Visualization</a:t>
            </a:r>
          </a:p>
        </p:txBody>
      </p:sp>
      <p:sp>
        <p:nvSpPr>
          <p:cNvPr id="15" name="TextBox 15"/>
          <p:cNvSpPr txBox="1"/>
          <p:nvPr/>
        </p:nvSpPr>
        <p:spPr>
          <a:xfrm>
            <a:off x="6819716" y="2985548"/>
            <a:ext cx="4281784" cy="838819"/>
          </a:xfrm>
          <a:prstGeom prst="rect">
            <a:avLst/>
          </a:prstGeom>
        </p:spPr>
        <p:txBody>
          <a:bodyPr wrap="square" lIns="0" tIns="0" rIns="0" bIns="0" rtlCol="0" anchor="t">
            <a:spAutoFit/>
          </a:bodyPr>
          <a:lstStyle/>
          <a:p>
            <a:pPr algn="ctr">
              <a:lnSpc>
                <a:spcPts val="7000"/>
              </a:lnSpc>
              <a:spcBef>
                <a:spcPct val="0"/>
              </a:spcBef>
            </a:pPr>
            <a:r>
              <a:rPr lang="en-US" sz="4800" b="1" dirty="0">
                <a:solidFill>
                  <a:srgbClr val="004AAD"/>
                </a:solidFill>
                <a:latin typeface="Canva Sans Bold"/>
                <a:ea typeface="Canva Sans Bold"/>
                <a:cs typeface="Canva Sans Bold"/>
                <a:sym typeface="Canva Sans Bold"/>
              </a:rPr>
              <a:t>Project Title</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8E8E8"/>
        </a:solidFill>
        <a:effectLst/>
      </p:bgPr>
    </p:bg>
    <p:spTree>
      <p:nvGrpSpPr>
        <p:cNvPr id="1" name=""/>
        <p:cNvGrpSpPr/>
        <p:nvPr/>
      </p:nvGrpSpPr>
      <p:grpSpPr>
        <a:xfrm>
          <a:off x="0" y="0"/>
          <a:ext cx="0" cy="0"/>
          <a:chOff x="0" y="0"/>
          <a:chExt cx="0" cy="0"/>
        </a:xfrm>
      </p:grpSpPr>
      <p:sp>
        <p:nvSpPr>
          <p:cNvPr id="2" name="Freeform 2"/>
          <p:cNvSpPr/>
          <p:nvPr/>
        </p:nvSpPr>
        <p:spPr>
          <a:xfrm>
            <a:off x="0" y="-1"/>
            <a:ext cx="5029200" cy="4991101"/>
          </a:xfrm>
          <a:custGeom>
            <a:avLst/>
            <a:gdLst/>
            <a:ahLst/>
            <a:cxnLst/>
            <a:rect l="l" t="t" r="r" b="b"/>
            <a:pathLst>
              <a:path w="6253254" h="6253254">
                <a:moveTo>
                  <a:pt x="0" y="0"/>
                </a:moveTo>
                <a:lnTo>
                  <a:pt x="6253253" y="0"/>
                </a:lnTo>
                <a:lnTo>
                  <a:pt x="6253253" y="6253254"/>
                </a:lnTo>
                <a:lnTo>
                  <a:pt x="0" y="625325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flipH="1" flipV="1">
            <a:off x="13487398" y="7200900"/>
            <a:ext cx="5025615" cy="3086100"/>
          </a:xfrm>
          <a:custGeom>
            <a:avLst/>
            <a:gdLst/>
            <a:ahLst/>
            <a:cxnLst/>
            <a:rect l="l" t="t" r="r" b="b"/>
            <a:pathLst>
              <a:path w="7543984" h="6282081">
                <a:moveTo>
                  <a:pt x="7543984" y="6282081"/>
                </a:moveTo>
                <a:lnTo>
                  <a:pt x="0" y="6282081"/>
                </a:lnTo>
                <a:lnTo>
                  <a:pt x="0" y="0"/>
                </a:lnTo>
                <a:lnTo>
                  <a:pt x="7543984" y="0"/>
                </a:lnTo>
                <a:lnTo>
                  <a:pt x="7543984" y="6282081"/>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flipV="1">
            <a:off x="0" y="8131886"/>
            <a:ext cx="2516587" cy="2155114"/>
          </a:xfrm>
          <a:custGeom>
            <a:avLst/>
            <a:gdLst/>
            <a:ahLst/>
            <a:cxnLst/>
            <a:rect l="l" t="t" r="r" b="b"/>
            <a:pathLst>
              <a:path w="2516587" h="2155114">
                <a:moveTo>
                  <a:pt x="0" y="2155114"/>
                </a:moveTo>
                <a:lnTo>
                  <a:pt x="2516587" y="2155114"/>
                </a:lnTo>
                <a:lnTo>
                  <a:pt x="2516587" y="0"/>
                </a:lnTo>
                <a:lnTo>
                  <a:pt x="0" y="0"/>
                </a:lnTo>
                <a:lnTo>
                  <a:pt x="0" y="2155114"/>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5" name="Freeform 5"/>
          <p:cNvSpPr/>
          <p:nvPr/>
        </p:nvSpPr>
        <p:spPr>
          <a:xfrm flipH="1">
            <a:off x="15771413" y="0"/>
            <a:ext cx="2516587" cy="2155114"/>
          </a:xfrm>
          <a:custGeom>
            <a:avLst/>
            <a:gdLst/>
            <a:ahLst/>
            <a:cxnLst/>
            <a:rect l="l" t="t" r="r" b="b"/>
            <a:pathLst>
              <a:path w="2516587" h="2155114">
                <a:moveTo>
                  <a:pt x="2516587" y="0"/>
                </a:moveTo>
                <a:lnTo>
                  <a:pt x="0" y="0"/>
                </a:lnTo>
                <a:lnTo>
                  <a:pt x="0" y="2155114"/>
                </a:lnTo>
                <a:lnTo>
                  <a:pt x="2516587" y="2155114"/>
                </a:lnTo>
                <a:lnTo>
                  <a:pt x="2516587"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6" name="TextBox 6"/>
          <p:cNvSpPr txBox="1"/>
          <p:nvPr/>
        </p:nvSpPr>
        <p:spPr>
          <a:xfrm>
            <a:off x="6751751" y="545783"/>
            <a:ext cx="4334470" cy="870585"/>
          </a:xfrm>
          <a:prstGeom prst="rect">
            <a:avLst/>
          </a:prstGeom>
        </p:spPr>
        <p:txBody>
          <a:bodyPr lIns="0" tIns="0" rIns="0" bIns="0" rtlCol="0" anchor="t">
            <a:spAutoFit/>
          </a:bodyPr>
          <a:lstStyle/>
          <a:p>
            <a:pPr algn="ctr">
              <a:lnSpc>
                <a:spcPts val="7139"/>
              </a:lnSpc>
              <a:spcBef>
                <a:spcPct val="0"/>
              </a:spcBef>
            </a:pPr>
            <a:r>
              <a:rPr lang="en-US" sz="5100" b="1" dirty="0">
                <a:solidFill>
                  <a:srgbClr val="000000"/>
                </a:solidFill>
                <a:latin typeface="Anantason Bold"/>
                <a:ea typeface="Anantason Bold"/>
                <a:cs typeface="Anantason Bold"/>
                <a:sym typeface="Anantason Bold"/>
              </a:rPr>
              <a:t>CONCLUSION</a:t>
            </a:r>
          </a:p>
        </p:txBody>
      </p:sp>
      <p:sp>
        <p:nvSpPr>
          <p:cNvPr id="7" name="TextBox 7"/>
          <p:cNvSpPr txBox="1"/>
          <p:nvPr/>
        </p:nvSpPr>
        <p:spPr>
          <a:xfrm>
            <a:off x="1028700" y="1712186"/>
            <a:ext cx="16455614" cy="7444740"/>
          </a:xfrm>
          <a:prstGeom prst="rect">
            <a:avLst/>
          </a:prstGeom>
        </p:spPr>
        <p:txBody>
          <a:bodyPr lIns="0" tIns="0" rIns="0" bIns="0" rtlCol="0" anchor="t">
            <a:spAutoFit/>
          </a:bodyPr>
          <a:lstStyle/>
          <a:p>
            <a:pPr marL="755651" lvl="1" indent="-377825" algn="l">
              <a:lnSpc>
                <a:spcPts val="4900"/>
              </a:lnSpc>
              <a:buFont typeface="Arial"/>
              <a:buChar char="•"/>
            </a:pPr>
            <a:r>
              <a:rPr lang="en-US" sz="3500" dirty="0">
                <a:solidFill>
                  <a:srgbClr val="000000"/>
                </a:solidFill>
                <a:latin typeface="Glacial Indifference"/>
                <a:ea typeface="Glacial Indifference"/>
                <a:cs typeface="Glacial Indifference"/>
                <a:sym typeface="Glacial Indifference"/>
              </a:rPr>
              <a:t>The dashboards effectively analyze </a:t>
            </a:r>
            <a:r>
              <a:rPr lang="en-US" sz="3500" b="1" dirty="0">
                <a:solidFill>
                  <a:srgbClr val="000000"/>
                </a:solidFill>
                <a:latin typeface="Glacial Indifference Bold"/>
                <a:ea typeface="Glacial Indifference Bold"/>
                <a:cs typeface="Glacial Indifference Bold"/>
                <a:sym typeface="Glacial Indifference Bold"/>
              </a:rPr>
              <a:t>customer demographics, food preferences, and ordering behavior</a:t>
            </a:r>
            <a:r>
              <a:rPr lang="en-US" sz="3500" dirty="0">
                <a:solidFill>
                  <a:srgbClr val="000000"/>
                </a:solidFill>
                <a:latin typeface="Glacial Indifference"/>
                <a:ea typeface="Glacial Indifference"/>
                <a:cs typeface="Glacial Indifference"/>
                <a:sym typeface="Glacial Indifference"/>
              </a:rPr>
              <a:t>, providing meaningful business insights.</a:t>
            </a:r>
          </a:p>
          <a:p>
            <a:pPr algn="l">
              <a:lnSpc>
                <a:spcPts val="4900"/>
              </a:lnSpc>
            </a:pPr>
            <a:endParaRPr lang="en-US" sz="3500" dirty="0">
              <a:solidFill>
                <a:srgbClr val="000000"/>
              </a:solidFill>
              <a:latin typeface="Glacial Indifference"/>
              <a:ea typeface="Glacial Indifference"/>
              <a:cs typeface="Glacial Indifference"/>
              <a:sym typeface="Glacial Indifference"/>
            </a:endParaRPr>
          </a:p>
          <a:p>
            <a:pPr marL="755651" lvl="1" indent="-377825" algn="l">
              <a:lnSpc>
                <a:spcPts val="4900"/>
              </a:lnSpc>
              <a:spcBef>
                <a:spcPct val="0"/>
              </a:spcBef>
              <a:buFont typeface="Arial"/>
              <a:buChar char="•"/>
            </a:pPr>
            <a:r>
              <a:rPr lang="en-US" sz="3500" b="1" dirty="0">
                <a:solidFill>
                  <a:srgbClr val="000000"/>
                </a:solidFill>
                <a:latin typeface="Glacial Indifference Bold"/>
                <a:ea typeface="Glacial Indifference Bold"/>
                <a:cs typeface="Glacial Indifference Bold"/>
                <a:sym typeface="Glacial Indifference Bold"/>
              </a:rPr>
              <a:t>Taste, food quality, freshness, and service experience</a:t>
            </a:r>
            <a:r>
              <a:rPr lang="en-US" sz="3500" dirty="0">
                <a:solidFill>
                  <a:srgbClr val="000000"/>
                </a:solidFill>
                <a:latin typeface="Glacial Indifference"/>
                <a:ea typeface="Glacial Indifference"/>
                <a:cs typeface="Glacial Indifference"/>
                <a:sym typeface="Glacial Indifference"/>
              </a:rPr>
              <a:t> are the key factors influencing customer satisfaction and ordering decisions.</a:t>
            </a:r>
          </a:p>
          <a:p>
            <a:pPr algn="l">
              <a:lnSpc>
                <a:spcPts val="4900"/>
              </a:lnSpc>
              <a:spcBef>
                <a:spcPct val="0"/>
              </a:spcBef>
            </a:pPr>
            <a:endParaRPr lang="en-US" sz="3500" dirty="0">
              <a:solidFill>
                <a:srgbClr val="000000"/>
              </a:solidFill>
              <a:latin typeface="Glacial Indifference"/>
              <a:ea typeface="Glacial Indifference"/>
              <a:cs typeface="Glacial Indifference"/>
              <a:sym typeface="Glacial Indifference"/>
            </a:endParaRPr>
          </a:p>
          <a:p>
            <a:pPr marL="755651" lvl="1" indent="-377825" algn="l">
              <a:lnSpc>
                <a:spcPts val="4900"/>
              </a:lnSpc>
              <a:spcBef>
                <a:spcPct val="0"/>
              </a:spcBef>
              <a:buFont typeface="Arial"/>
              <a:buChar char="•"/>
            </a:pPr>
            <a:r>
              <a:rPr lang="en-US" sz="3500" dirty="0">
                <a:solidFill>
                  <a:srgbClr val="000000"/>
                </a:solidFill>
                <a:latin typeface="Glacial Indifference"/>
                <a:ea typeface="Glacial Indifference"/>
                <a:cs typeface="Glacial Indifference"/>
                <a:sym typeface="Glacial Indifference"/>
              </a:rPr>
              <a:t>These insights help businesses optimize </a:t>
            </a:r>
            <a:r>
              <a:rPr lang="en-US" sz="3500" b="1" dirty="0">
                <a:solidFill>
                  <a:srgbClr val="000000"/>
                </a:solidFill>
                <a:latin typeface="Glacial Indifference Bold"/>
                <a:ea typeface="Glacial Indifference Bold"/>
                <a:cs typeface="Glacial Indifference Bold"/>
                <a:sym typeface="Glacial Indifference Bold"/>
              </a:rPr>
              <a:t>operations, improve customer experience, and make data-driven decisions</a:t>
            </a:r>
            <a:r>
              <a:rPr lang="en-US" sz="3500" dirty="0">
                <a:solidFill>
                  <a:srgbClr val="000000"/>
                </a:solidFill>
                <a:latin typeface="Glacial Indifference"/>
                <a:ea typeface="Glacial Indifference"/>
                <a:cs typeface="Glacial Indifference"/>
                <a:sym typeface="Glacial Indifference"/>
              </a:rPr>
              <a:t> for future growth.</a:t>
            </a:r>
          </a:p>
          <a:p>
            <a:pPr algn="l">
              <a:lnSpc>
                <a:spcPts val="4900"/>
              </a:lnSpc>
              <a:spcBef>
                <a:spcPct val="0"/>
              </a:spcBef>
            </a:pPr>
            <a:endParaRPr lang="en-US" sz="3500" dirty="0">
              <a:solidFill>
                <a:srgbClr val="000000"/>
              </a:solidFill>
              <a:latin typeface="Glacial Indifference"/>
              <a:ea typeface="Glacial Indifference"/>
              <a:cs typeface="Glacial Indifference"/>
              <a:sym typeface="Glacial Indifference"/>
            </a:endParaRPr>
          </a:p>
          <a:p>
            <a:pPr marL="766444" lvl="1" indent="-383222" algn="l">
              <a:lnSpc>
                <a:spcPts val="4969"/>
              </a:lnSpc>
              <a:spcBef>
                <a:spcPct val="0"/>
              </a:spcBef>
              <a:buFont typeface="Arial"/>
              <a:buChar char="•"/>
            </a:pPr>
            <a:r>
              <a:rPr lang="en-US" sz="3549" dirty="0">
                <a:solidFill>
                  <a:srgbClr val="000000"/>
                </a:solidFill>
                <a:latin typeface="Glacial Indifference"/>
                <a:ea typeface="Glacial Indifference"/>
                <a:cs typeface="Glacial Indifference"/>
                <a:sym typeface="Glacial Indifference"/>
              </a:rPr>
              <a:t>Overall, this project demonstrates how </a:t>
            </a:r>
            <a:r>
              <a:rPr lang="en-US" sz="3549" b="1" dirty="0">
                <a:solidFill>
                  <a:srgbClr val="000000"/>
                </a:solidFill>
                <a:latin typeface="Glacial Indifference Bold"/>
                <a:ea typeface="Glacial Indifference Bold"/>
                <a:cs typeface="Glacial Indifference Bold"/>
                <a:sym typeface="Glacial Indifference Bold"/>
              </a:rPr>
              <a:t>data visualization using Power BI</a:t>
            </a:r>
            <a:r>
              <a:rPr lang="en-US" sz="3549" dirty="0">
                <a:solidFill>
                  <a:srgbClr val="000000"/>
                </a:solidFill>
                <a:latin typeface="Glacial Indifference"/>
                <a:ea typeface="Glacial Indifference"/>
                <a:cs typeface="Glacial Indifference"/>
                <a:sym typeface="Glacial Indifference"/>
              </a:rPr>
              <a:t> helps businesses make </a:t>
            </a:r>
            <a:r>
              <a:rPr lang="en-US" sz="3549" b="1" dirty="0">
                <a:solidFill>
                  <a:srgbClr val="000000"/>
                </a:solidFill>
                <a:latin typeface="Glacial Indifference Bold"/>
                <a:ea typeface="Glacial Indifference Bold"/>
                <a:cs typeface="Glacial Indifference Bold"/>
                <a:sym typeface="Glacial Indifference Bold"/>
              </a:rPr>
              <a:t>data-driven decisions</a:t>
            </a:r>
            <a:r>
              <a:rPr lang="en-US" sz="3549" dirty="0">
                <a:solidFill>
                  <a:srgbClr val="000000"/>
                </a:solidFill>
                <a:latin typeface="Glacial Indifference"/>
                <a:ea typeface="Glacial Indifference"/>
                <a:cs typeface="Glacial Indifference"/>
                <a:sym typeface="Glacial Indifference"/>
              </a:rPr>
              <a:t>, improve customer satisfaction, optimize operations, and plan effective marketing strategies.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8E8E8"/>
        </a:solidFill>
        <a:effectLst/>
      </p:bgPr>
    </p:bg>
    <p:spTree>
      <p:nvGrpSpPr>
        <p:cNvPr id="1" name=""/>
        <p:cNvGrpSpPr/>
        <p:nvPr/>
      </p:nvGrpSpPr>
      <p:grpSpPr>
        <a:xfrm>
          <a:off x="0" y="0"/>
          <a:ext cx="0" cy="0"/>
          <a:chOff x="0" y="0"/>
          <a:chExt cx="0" cy="0"/>
        </a:xfrm>
      </p:grpSpPr>
      <p:sp>
        <p:nvSpPr>
          <p:cNvPr id="2" name="Freeform 2"/>
          <p:cNvSpPr/>
          <p:nvPr/>
        </p:nvSpPr>
        <p:spPr>
          <a:xfrm>
            <a:off x="0" y="-1"/>
            <a:ext cx="4800600" cy="5524501"/>
          </a:xfrm>
          <a:custGeom>
            <a:avLst/>
            <a:gdLst/>
            <a:ahLst/>
            <a:cxnLst/>
            <a:rect l="l" t="t" r="r" b="b"/>
            <a:pathLst>
              <a:path w="6253254" h="6253254">
                <a:moveTo>
                  <a:pt x="0" y="0"/>
                </a:moveTo>
                <a:lnTo>
                  <a:pt x="6253253" y="0"/>
                </a:lnTo>
                <a:lnTo>
                  <a:pt x="6253253" y="6253254"/>
                </a:lnTo>
                <a:lnTo>
                  <a:pt x="0" y="625325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flipH="1" flipV="1">
            <a:off x="13030200" y="5524497"/>
            <a:ext cx="5486400" cy="4762501"/>
          </a:xfrm>
          <a:custGeom>
            <a:avLst/>
            <a:gdLst/>
            <a:ahLst/>
            <a:cxnLst/>
            <a:rect l="l" t="t" r="r" b="b"/>
            <a:pathLst>
              <a:path w="7543984" h="6282081">
                <a:moveTo>
                  <a:pt x="7543983" y="6282081"/>
                </a:moveTo>
                <a:lnTo>
                  <a:pt x="0" y="6282081"/>
                </a:lnTo>
                <a:lnTo>
                  <a:pt x="0" y="0"/>
                </a:lnTo>
                <a:lnTo>
                  <a:pt x="7543983" y="0"/>
                </a:lnTo>
                <a:lnTo>
                  <a:pt x="7543983" y="6282081"/>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flipV="1">
            <a:off x="0" y="8131886"/>
            <a:ext cx="2516587" cy="2155114"/>
          </a:xfrm>
          <a:custGeom>
            <a:avLst/>
            <a:gdLst/>
            <a:ahLst/>
            <a:cxnLst/>
            <a:rect l="l" t="t" r="r" b="b"/>
            <a:pathLst>
              <a:path w="2516587" h="2155114">
                <a:moveTo>
                  <a:pt x="0" y="2155114"/>
                </a:moveTo>
                <a:lnTo>
                  <a:pt x="2516587" y="2155114"/>
                </a:lnTo>
                <a:lnTo>
                  <a:pt x="2516587" y="0"/>
                </a:lnTo>
                <a:lnTo>
                  <a:pt x="0" y="0"/>
                </a:lnTo>
                <a:lnTo>
                  <a:pt x="0" y="2155114"/>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5" name="Freeform 5"/>
          <p:cNvSpPr/>
          <p:nvPr/>
        </p:nvSpPr>
        <p:spPr>
          <a:xfrm flipH="1">
            <a:off x="15771413" y="0"/>
            <a:ext cx="2516587" cy="2155114"/>
          </a:xfrm>
          <a:custGeom>
            <a:avLst/>
            <a:gdLst/>
            <a:ahLst/>
            <a:cxnLst/>
            <a:rect l="l" t="t" r="r" b="b"/>
            <a:pathLst>
              <a:path w="2516587" h="2155114">
                <a:moveTo>
                  <a:pt x="2516587" y="0"/>
                </a:moveTo>
                <a:lnTo>
                  <a:pt x="0" y="0"/>
                </a:lnTo>
                <a:lnTo>
                  <a:pt x="0" y="2155114"/>
                </a:lnTo>
                <a:lnTo>
                  <a:pt x="2516587" y="2155114"/>
                </a:lnTo>
                <a:lnTo>
                  <a:pt x="2516587"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6" name="TextBox 6"/>
          <p:cNvSpPr txBox="1"/>
          <p:nvPr/>
        </p:nvSpPr>
        <p:spPr>
          <a:xfrm>
            <a:off x="3503214" y="545783"/>
            <a:ext cx="11956613" cy="870585"/>
          </a:xfrm>
          <a:prstGeom prst="rect">
            <a:avLst/>
          </a:prstGeom>
        </p:spPr>
        <p:txBody>
          <a:bodyPr lIns="0" tIns="0" rIns="0" bIns="0" rtlCol="0" anchor="t">
            <a:spAutoFit/>
          </a:bodyPr>
          <a:lstStyle/>
          <a:p>
            <a:pPr algn="ctr">
              <a:lnSpc>
                <a:spcPts val="7139"/>
              </a:lnSpc>
              <a:spcBef>
                <a:spcPct val="0"/>
              </a:spcBef>
            </a:pPr>
            <a:r>
              <a:rPr lang="en-US" sz="5100" b="1" dirty="0">
                <a:solidFill>
                  <a:srgbClr val="000000"/>
                </a:solidFill>
                <a:latin typeface="Anantason Bold"/>
                <a:ea typeface="Anantason Bold"/>
                <a:cs typeface="Anantason Bold"/>
                <a:sym typeface="Anantason Bold"/>
              </a:rPr>
              <a:t>ACKNOWLEDGEMENT &amp; REFERENCES</a:t>
            </a:r>
          </a:p>
        </p:txBody>
      </p:sp>
      <p:sp>
        <p:nvSpPr>
          <p:cNvPr id="7" name="TextBox 7"/>
          <p:cNvSpPr txBox="1"/>
          <p:nvPr/>
        </p:nvSpPr>
        <p:spPr>
          <a:xfrm>
            <a:off x="1028700" y="1792644"/>
            <a:ext cx="16230600" cy="8035924"/>
          </a:xfrm>
          <a:prstGeom prst="rect">
            <a:avLst/>
          </a:prstGeom>
        </p:spPr>
        <p:txBody>
          <a:bodyPr lIns="0" tIns="0" rIns="0" bIns="0" rtlCol="0" anchor="t">
            <a:spAutoFit/>
          </a:bodyPr>
          <a:lstStyle/>
          <a:p>
            <a:pPr algn="just">
              <a:lnSpc>
                <a:spcPts val="4900"/>
              </a:lnSpc>
              <a:spcBef>
                <a:spcPct val="0"/>
              </a:spcBef>
            </a:pPr>
            <a:r>
              <a:rPr lang="en-US" sz="3500" dirty="0">
                <a:solidFill>
                  <a:srgbClr val="000000"/>
                </a:solidFill>
                <a:latin typeface="Glacial Indifference"/>
                <a:ea typeface="Glacial Indifference"/>
                <a:cs typeface="Glacial Indifference"/>
                <a:sym typeface="Glacial Indifference"/>
              </a:rPr>
              <a:t>We would like to express our </a:t>
            </a:r>
            <a:r>
              <a:rPr lang="en-US" sz="3500" b="1" dirty="0">
                <a:solidFill>
                  <a:srgbClr val="000000"/>
                </a:solidFill>
                <a:latin typeface="Glacial Indifference Bold"/>
                <a:ea typeface="Glacial Indifference Bold"/>
                <a:cs typeface="Glacial Indifference Bold"/>
                <a:sym typeface="Glacial Indifference Bold"/>
              </a:rPr>
              <a:t>heartfelt gratitude</a:t>
            </a:r>
            <a:r>
              <a:rPr lang="en-US" sz="3500" dirty="0">
                <a:solidFill>
                  <a:srgbClr val="000000"/>
                </a:solidFill>
                <a:latin typeface="Glacial Indifference"/>
                <a:ea typeface="Glacial Indifference"/>
                <a:cs typeface="Glacial Indifference"/>
                <a:sym typeface="Glacial Indifference"/>
              </a:rPr>
              <a:t> to the </a:t>
            </a:r>
            <a:r>
              <a:rPr lang="en-US" sz="3500" b="1" dirty="0">
                <a:solidFill>
                  <a:srgbClr val="000000"/>
                </a:solidFill>
                <a:latin typeface="Glacial Indifference Bold"/>
                <a:ea typeface="Glacial Indifference Bold"/>
                <a:cs typeface="Glacial Indifference Bold"/>
                <a:sym typeface="Glacial Indifference Bold"/>
              </a:rPr>
              <a:t>Infosys Springboard Team</a:t>
            </a:r>
            <a:r>
              <a:rPr lang="en-US" sz="3500" dirty="0">
                <a:solidFill>
                  <a:srgbClr val="000000"/>
                </a:solidFill>
                <a:latin typeface="Glacial Indifference"/>
                <a:ea typeface="Glacial Indifference"/>
                <a:cs typeface="Glacial Indifference"/>
                <a:sym typeface="Glacial Indifference"/>
              </a:rPr>
              <a:t> for organizing this valuable internship opportunity and providing a strong learning platform.</a:t>
            </a:r>
          </a:p>
          <a:p>
            <a:pPr algn="just">
              <a:lnSpc>
                <a:spcPts val="4900"/>
              </a:lnSpc>
              <a:spcBef>
                <a:spcPct val="0"/>
              </a:spcBef>
            </a:pPr>
            <a:r>
              <a:rPr lang="en-US" sz="3500" dirty="0">
                <a:solidFill>
                  <a:srgbClr val="000000"/>
                </a:solidFill>
                <a:latin typeface="Glacial Indifference"/>
                <a:ea typeface="Glacial Indifference"/>
                <a:cs typeface="Glacial Indifference"/>
                <a:sym typeface="Glacial Indifference"/>
              </a:rPr>
              <a:t>We sincerely thank </a:t>
            </a:r>
            <a:r>
              <a:rPr lang="en-US" sz="3500" b="1" dirty="0">
                <a:solidFill>
                  <a:srgbClr val="000000"/>
                </a:solidFill>
                <a:latin typeface="Glacial Indifference Bold"/>
                <a:ea typeface="Glacial Indifference Bold"/>
                <a:cs typeface="Glacial Indifference Bold"/>
                <a:sym typeface="Glacial Indifference Bold"/>
              </a:rPr>
              <a:t>our Mentor</a:t>
            </a:r>
            <a:r>
              <a:rPr lang="en-US" sz="3500" dirty="0">
                <a:solidFill>
                  <a:srgbClr val="000000"/>
                </a:solidFill>
                <a:latin typeface="Glacial Indifference"/>
                <a:ea typeface="Glacial Indifference"/>
                <a:cs typeface="Glacial Indifference"/>
                <a:sym typeface="Glacial Indifference"/>
              </a:rPr>
              <a:t> for her continuous support, guidance, and constructive feedback throughout the project.</a:t>
            </a:r>
          </a:p>
          <a:p>
            <a:pPr algn="just">
              <a:lnSpc>
                <a:spcPts val="4900"/>
              </a:lnSpc>
              <a:spcBef>
                <a:spcPct val="0"/>
              </a:spcBef>
            </a:pPr>
            <a:r>
              <a:rPr lang="en-US" sz="3500" dirty="0">
                <a:solidFill>
                  <a:srgbClr val="000000"/>
                </a:solidFill>
                <a:latin typeface="Glacial Indifference"/>
                <a:ea typeface="Glacial Indifference"/>
                <a:cs typeface="Glacial Indifference"/>
                <a:sym typeface="Glacial Indifference"/>
              </a:rPr>
              <a:t>We are also grateful to </a:t>
            </a:r>
            <a:r>
              <a:rPr lang="en-US" sz="3500" b="1" dirty="0">
                <a:solidFill>
                  <a:srgbClr val="000000"/>
                </a:solidFill>
                <a:latin typeface="Glacial Indifference Bold"/>
                <a:ea typeface="Glacial Indifference Bold"/>
                <a:cs typeface="Glacial Indifference Bold"/>
                <a:sym typeface="Glacial Indifference Bold"/>
              </a:rPr>
              <a:t>our teammates</a:t>
            </a:r>
            <a:r>
              <a:rPr lang="en-US" sz="3500" dirty="0">
                <a:solidFill>
                  <a:srgbClr val="000000"/>
                </a:solidFill>
                <a:latin typeface="Glacial Indifference"/>
                <a:ea typeface="Glacial Indifference"/>
                <a:cs typeface="Glacial Indifference"/>
                <a:sym typeface="Glacial Indifference"/>
              </a:rPr>
              <a:t> for their collaboration, encouragement, and valuable insights during the project work.</a:t>
            </a:r>
          </a:p>
          <a:p>
            <a:pPr algn="just">
              <a:lnSpc>
                <a:spcPts val="4900"/>
              </a:lnSpc>
              <a:spcBef>
                <a:spcPct val="0"/>
              </a:spcBef>
            </a:pPr>
            <a:r>
              <a:rPr lang="en-US" sz="3500" dirty="0">
                <a:solidFill>
                  <a:srgbClr val="000000"/>
                </a:solidFill>
                <a:latin typeface="Glacial Indifference"/>
                <a:ea typeface="Glacial Indifference"/>
                <a:cs typeface="Glacial Indifference"/>
                <a:sym typeface="Glacial Indifference"/>
              </a:rPr>
              <a:t>This internship has been a </a:t>
            </a:r>
            <a:r>
              <a:rPr lang="en-US" sz="3500" b="1" dirty="0">
                <a:solidFill>
                  <a:srgbClr val="000000"/>
                </a:solidFill>
                <a:latin typeface="Glacial Indifference Bold"/>
                <a:ea typeface="Glacial Indifference Bold"/>
                <a:cs typeface="Glacial Indifference Bold"/>
                <a:sym typeface="Glacial Indifference Bold"/>
              </a:rPr>
              <a:t>significant step in our professional growth and technical journey</a:t>
            </a:r>
            <a:r>
              <a:rPr lang="en-US" sz="3500" dirty="0">
                <a:solidFill>
                  <a:srgbClr val="000000"/>
                </a:solidFill>
                <a:latin typeface="Glacial Indifference"/>
                <a:ea typeface="Glacial Indifference"/>
                <a:cs typeface="Glacial Indifference"/>
                <a:sym typeface="Glacial Indifference"/>
              </a:rPr>
              <a:t>, helping us strengthen our skills in data analysis and visualization.</a:t>
            </a:r>
          </a:p>
          <a:p>
            <a:pPr algn="just">
              <a:lnSpc>
                <a:spcPts val="4900"/>
              </a:lnSpc>
              <a:spcBef>
                <a:spcPct val="0"/>
              </a:spcBef>
            </a:pPr>
            <a:endParaRPr lang="en-US" sz="3500" dirty="0">
              <a:solidFill>
                <a:srgbClr val="000000"/>
              </a:solidFill>
              <a:latin typeface="Glacial Indifference"/>
              <a:ea typeface="Glacial Indifference"/>
              <a:cs typeface="Glacial Indifference"/>
              <a:sym typeface="Glacial Indifference"/>
            </a:endParaRPr>
          </a:p>
          <a:p>
            <a:pPr algn="just">
              <a:lnSpc>
                <a:spcPts val="4900"/>
              </a:lnSpc>
              <a:spcBef>
                <a:spcPct val="0"/>
              </a:spcBef>
            </a:pPr>
            <a:r>
              <a:rPr lang="en-US" sz="3500" b="1" dirty="0">
                <a:solidFill>
                  <a:srgbClr val="000000"/>
                </a:solidFill>
                <a:latin typeface="Glacial Indifference Bold"/>
                <a:ea typeface="Glacial Indifference Bold"/>
                <a:cs typeface="Glacial Indifference Bold"/>
                <a:sym typeface="Glacial Indifference Bold"/>
              </a:rPr>
              <a:t>References</a:t>
            </a:r>
          </a:p>
          <a:p>
            <a:pPr marL="755659" lvl="1" indent="-377829" algn="just">
              <a:lnSpc>
                <a:spcPts val="4900"/>
              </a:lnSpc>
              <a:spcBef>
                <a:spcPct val="0"/>
              </a:spcBef>
              <a:buFont typeface="Arial"/>
              <a:buChar char="•"/>
            </a:pPr>
            <a:r>
              <a:rPr lang="en-US" sz="3500" dirty="0">
                <a:solidFill>
                  <a:srgbClr val="000000"/>
                </a:solidFill>
                <a:latin typeface="Glacial Indifference"/>
                <a:ea typeface="Glacial Indifference"/>
                <a:cs typeface="Glacial Indifference"/>
                <a:sym typeface="Glacial Indifference"/>
              </a:rPr>
              <a:t>Microsoft </a:t>
            </a:r>
            <a:r>
              <a:rPr lang="en-US" sz="3500" b="1" dirty="0">
                <a:solidFill>
                  <a:srgbClr val="000000"/>
                </a:solidFill>
                <a:latin typeface="Glacial Indifference Bold"/>
                <a:ea typeface="Glacial Indifference Bold"/>
                <a:cs typeface="Glacial Indifference Bold"/>
                <a:sym typeface="Glacial Indifference Bold"/>
              </a:rPr>
              <a:t>Power BI Documentation</a:t>
            </a:r>
          </a:p>
          <a:p>
            <a:pPr marL="755659" lvl="1" indent="-377829" algn="just">
              <a:lnSpc>
                <a:spcPts val="4900"/>
              </a:lnSpc>
              <a:spcBef>
                <a:spcPct val="0"/>
              </a:spcBef>
              <a:buFont typeface="Arial"/>
              <a:buChar char="•"/>
            </a:pPr>
            <a:r>
              <a:rPr lang="en-US" sz="3500" b="1" dirty="0">
                <a:solidFill>
                  <a:srgbClr val="000000"/>
                </a:solidFill>
                <a:latin typeface="Glacial Indifference Bold"/>
                <a:ea typeface="Glacial Indifference Bold"/>
                <a:cs typeface="Glacial Indifference Bold"/>
                <a:sym typeface="Glacial Indifference Bold"/>
              </a:rPr>
              <a:t>Infosys Springboard Virtual Internship </a:t>
            </a:r>
            <a:r>
              <a:rPr lang="en-US" sz="3500" dirty="0">
                <a:solidFill>
                  <a:srgbClr val="000000"/>
                </a:solidFill>
                <a:latin typeface="Glacial Indifference"/>
                <a:ea typeface="Glacial Indifference"/>
                <a:cs typeface="Glacial Indifference"/>
                <a:sym typeface="Glacial Indifference"/>
              </a:rPr>
              <a:t>course materials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8E8E8"/>
        </a:solidFill>
        <a:effectLst/>
      </p:bgPr>
    </p:bg>
    <p:spTree>
      <p:nvGrpSpPr>
        <p:cNvPr id="1" name=""/>
        <p:cNvGrpSpPr/>
        <p:nvPr/>
      </p:nvGrpSpPr>
      <p:grpSpPr>
        <a:xfrm>
          <a:off x="0" y="0"/>
          <a:ext cx="0" cy="0"/>
          <a:chOff x="0" y="0"/>
          <a:chExt cx="0" cy="0"/>
        </a:xfrm>
      </p:grpSpPr>
      <p:sp>
        <p:nvSpPr>
          <p:cNvPr id="2" name="Freeform 2"/>
          <p:cNvSpPr/>
          <p:nvPr/>
        </p:nvSpPr>
        <p:spPr>
          <a:xfrm>
            <a:off x="0" y="-1"/>
            <a:ext cx="6028154" cy="5938113"/>
          </a:xfrm>
          <a:custGeom>
            <a:avLst/>
            <a:gdLst/>
            <a:ahLst/>
            <a:cxnLst/>
            <a:rect l="l" t="t" r="r" b="b"/>
            <a:pathLst>
              <a:path w="6253254" h="6253254">
                <a:moveTo>
                  <a:pt x="0" y="0"/>
                </a:moveTo>
                <a:lnTo>
                  <a:pt x="6253253" y="0"/>
                </a:lnTo>
                <a:lnTo>
                  <a:pt x="6253253" y="6253254"/>
                </a:lnTo>
                <a:lnTo>
                  <a:pt x="0" y="625325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3" name="Freeform 3"/>
          <p:cNvSpPr/>
          <p:nvPr/>
        </p:nvSpPr>
        <p:spPr>
          <a:xfrm flipH="1" flipV="1">
            <a:off x="11445450" y="4565444"/>
            <a:ext cx="7147349" cy="5721556"/>
          </a:xfrm>
          <a:custGeom>
            <a:avLst/>
            <a:gdLst/>
            <a:ahLst/>
            <a:cxnLst/>
            <a:rect l="l" t="t" r="r" b="b"/>
            <a:pathLst>
              <a:path w="7543984" h="6282081">
                <a:moveTo>
                  <a:pt x="7543984" y="6282081"/>
                </a:moveTo>
                <a:lnTo>
                  <a:pt x="0" y="6282081"/>
                </a:lnTo>
                <a:lnTo>
                  <a:pt x="0" y="0"/>
                </a:lnTo>
                <a:lnTo>
                  <a:pt x="7543984" y="0"/>
                </a:lnTo>
                <a:lnTo>
                  <a:pt x="7543984" y="6282081"/>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4" name="Freeform 4"/>
          <p:cNvSpPr/>
          <p:nvPr/>
        </p:nvSpPr>
        <p:spPr>
          <a:xfrm flipV="1">
            <a:off x="668539" y="7103186"/>
            <a:ext cx="2516587" cy="2155114"/>
          </a:xfrm>
          <a:custGeom>
            <a:avLst/>
            <a:gdLst/>
            <a:ahLst/>
            <a:cxnLst/>
            <a:rect l="l" t="t" r="r" b="b"/>
            <a:pathLst>
              <a:path w="2516587" h="2155114">
                <a:moveTo>
                  <a:pt x="0" y="2155114"/>
                </a:moveTo>
                <a:lnTo>
                  <a:pt x="2516588" y="2155114"/>
                </a:lnTo>
                <a:lnTo>
                  <a:pt x="2516588" y="0"/>
                </a:lnTo>
                <a:lnTo>
                  <a:pt x="0" y="0"/>
                </a:lnTo>
                <a:lnTo>
                  <a:pt x="0" y="2155114"/>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5" name="TextBox 5"/>
          <p:cNvSpPr txBox="1"/>
          <p:nvPr/>
        </p:nvSpPr>
        <p:spPr>
          <a:xfrm>
            <a:off x="2634754" y="3494931"/>
            <a:ext cx="13018493" cy="2954238"/>
          </a:xfrm>
          <a:prstGeom prst="rect">
            <a:avLst/>
          </a:prstGeom>
        </p:spPr>
        <p:txBody>
          <a:bodyPr lIns="0" tIns="0" rIns="0" bIns="0" rtlCol="0" anchor="t">
            <a:spAutoFit/>
          </a:bodyPr>
          <a:lstStyle/>
          <a:p>
            <a:pPr algn="ctr">
              <a:lnSpc>
                <a:spcPts val="24067"/>
              </a:lnSpc>
            </a:pPr>
            <a:r>
              <a:rPr lang="en-US" sz="17191">
                <a:solidFill>
                  <a:srgbClr val="000000"/>
                </a:solidFill>
                <a:latin typeface="Bebas Neue Cyrillic"/>
                <a:ea typeface="Bebas Neue Cyrillic"/>
                <a:cs typeface="Bebas Neue Cyrillic"/>
                <a:sym typeface="Bebas Neue Cyrillic"/>
              </a:rPr>
              <a:t>THANK YOU</a:t>
            </a:r>
          </a:p>
        </p:txBody>
      </p:sp>
      <p:sp>
        <p:nvSpPr>
          <p:cNvPr id="6" name="Freeform 6"/>
          <p:cNvSpPr/>
          <p:nvPr/>
        </p:nvSpPr>
        <p:spPr>
          <a:xfrm flipH="1">
            <a:off x="15080363" y="1028700"/>
            <a:ext cx="2516587" cy="2155114"/>
          </a:xfrm>
          <a:custGeom>
            <a:avLst/>
            <a:gdLst/>
            <a:ahLst/>
            <a:cxnLst/>
            <a:rect l="l" t="t" r="r" b="b"/>
            <a:pathLst>
              <a:path w="2516587" h="2155114">
                <a:moveTo>
                  <a:pt x="2516588" y="0"/>
                </a:moveTo>
                <a:lnTo>
                  <a:pt x="0" y="0"/>
                </a:lnTo>
                <a:lnTo>
                  <a:pt x="0" y="2155114"/>
                </a:lnTo>
                <a:lnTo>
                  <a:pt x="2516588" y="2155114"/>
                </a:lnTo>
                <a:lnTo>
                  <a:pt x="2516588" y="0"/>
                </a:lnTo>
                <a:close/>
              </a:path>
            </a:pathLst>
          </a:custGeom>
          <a:blipFill>
            <a:blip r:embed="rId7">
              <a:extLst>
                <a:ext uri="{96DAC541-7B7A-43D3-8B79-37D633B846F1}">
                  <asvg:svgBlip xmlns:asvg="http://schemas.microsoft.com/office/drawing/2016/SVG/main" r:embed="rId8"/>
                </a:ext>
              </a:extLst>
            </a:blip>
            <a:stretch>
              <a:fillRect/>
            </a:stretch>
          </a:blipFill>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8E8E8"/>
        </a:solidFill>
        <a:effectLst/>
      </p:bgPr>
    </p:bg>
    <p:spTree>
      <p:nvGrpSpPr>
        <p:cNvPr id="1" name=""/>
        <p:cNvGrpSpPr/>
        <p:nvPr/>
      </p:nvGrpSpPr>
      <p:grpSpPr>
        <a:xfrm>
          <a:off x="0" y="0"/>
          <a:ext cx="0" cy="0"/>
          <a:chOff x="0" y="0"/>
          <a:chExt cx="0" cy="0"/>
        </a:xfrm>
      </p:grpSpPr>
      <p:sp>
        <p:nvSpPr>
          <p:cNvPr id="2" name="Freeform 2"/>
          <p:cNvSpPr/>
          <p:nvPr/>
        </p:nvSpPr>
        <p:spPr>
          <a:xfrm>
            <a:off x="0" y="0"/>
            <a:ext cx="5334000" cy="5524500"/>
          </a:xfrm>
          <a:custGeom>
            <a:avLst/>
            <a:gdLst/>
            <a:ahLst/>
            <a:cxnLst/>
            <a:rect l="l" t="t" r="r" b="b"/>
            <a:pathLst>
              <a:path w="6253254" h="6253254">
                <a:moveTo>
                  <a:pt x="0" y="0"/>
                </a:moveTo>
                <a:lnTo>
                  <a:pt x="6253253" y="0"/>
                </a:lnTo>
                <a:lnTo>
                  <a:pt x="6253253" y="6253254"/>
                </a:lnTo>
                <a:lnTo>
                  <a:pt x="0" y="625325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flipH="1" flipV="1">
            <a:off x="13030199" y="6667499"/>
            <a:ext cx="5486399" cy="3619496"/>
          </a:xfrm>
          <a:custGeom>
            <a:avLst/>
            <a:gdLst/>
            <a:ahLst/>
            <a:cxnLst/>
            <a:rect l="l" t="t" r="r" b="b"/>
            <a:pathLst>
              <a:path w="7543984" h="6282081">
                <a:moveTo>
                  <a:pt x="7543984" y="6282081"/>
                </a:moveTo>
                <a:lnTo>
                  <a:pt x="0" y="6282081"/>
                </a:lnTo>
                <a:lnTo>
                  <a:pt x="0" y="0"/>
                </a:lnTo>
                <a:lnTo>
                  <a:pt x="7543984" y="0"/>
                </a:lnTo>
                <a:lnTo>
                  <a:pt x="7543984" y="6282081"/>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TextBox 4"/>
          <p:cNvSpPr txBox="1"/>
          <p:nvPr/>
        </p:nvSpPr>
        <p:spPr>
          <a:xfrm>
            <a:off x="2956794" y="561123"/>
            <a:ext cx="12190092" cy="870584"/>
          </a:xfrm>
          <a:prstGeom prst="rect">
            <a:avLst/>
          </a:prstGeom>
        </p:spPr>
        <p:txBody>
          <a:bodyPr lIns="0" tIns="0" rIns="0" bIns="0" rtlCol="0" anchor="t">
            <a:spAutoFit/>
          </a:bodyPr>
          <a:lstStyle/>
          <a:p>
            <a:pPr algn="ctr">
              <a:lnSpc>
                <a:spcPts val="7140"/>
              </a:lnSpc>
            </a:pPr>
            <a:r>
              <a:rPr lang="en-US" sz="5100" b="1">
                <a:solidFill>
                  <a:srgbClr val="000000"/>
                </a:solidFill>
                <a:latin typeface="Anantason Bold"/>
                <a:ea typeface="Anantason Bold"/>
                <a:cs typeface="Anantason Bold"/>
                <a:sym typeface="Anantason Bold"/>
              </a:rPr>
              <a:t>OBJECTIVES &amp; PROJECT DESCRIPTION</a:t>
            </a:r>
          </a:p>
        </p:txBody>
      </p:sp>
      <p:sp>
        <p:nvSpPr>
          <p:cNvPr id="5" name="Freeform 5"/>
          <p:cNvSpPr/>
          <p:nvPr/>
        </p:nvSpPr>
        <p:spPr>
          <a:xfrm flipV="1">
            <a:off x="0" y="8131886"/>
            <a:ext cx="2516587" cy="2155114"/>
          </a:xfrm>
          <a:custGeom>
            <a:avLst/>
            <a:gdLst/>
            <a:ahLst/>
            <a:cxnLst/>
            <a:rect l="l" t="t" r="r" b="b"/>
            <a:pathLst>
              <a:path w="2516587" h="2155114">
                <a:moveTo>
                  <a:pt x="0" y="2155114"/>
                </a:moveTo>
                <a:lnTo>
                  <a:pt x="2516587" y="2155114"/>
                </a:lnTo>
                <a:lnTo>
                  <a:pt x="2516587" y="0"/>
                </a:lnTo>
                <a:lnTo>
                  <a:pt x="0" y="0"/>
                </a:lnTo>
                <a:lnTo>
                  <a:pt x="0" y="2155114"/>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6" name="Freeform 6"/>
          <p:cNvSpPr/>
          <p:nvPr/>
        </p:nvSpPr>
        <p:spPr>
          <a:xfrm flipH="1">
            <a:off x="15771413" y="0"/>
            <a:ext cx="2516587" cy="2155114"/>
          </a:xfrm>
          <a:custGeom>
            <a:avLst/>
            <a:gdLst/>
            <a:ahLst/>
            <a:cxnLst/>
            <a:rect l="l" t="t" r="r" b="b"/>
            <a:pathLst>
              <a:path w="2516587" h="2155114">
                <a:moveTo>
                  <a:pt x="2516587" y="0"/>
                </a:moveTo>
                <a:lnTo>
                  <a:pt x="0" y="0"/>
                </a:lnTo>
                <a:lnTo>
                  <a:pt x="0" y="2155114"/>
                </a:lnTo>
                <a:lnTo>
                  <a:pt x="2516587" y="2155114"/>
                </a:lnTo>
                <a:lnTo>
                  <a:pt x="2516587"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7" name="TextBox 7"/>
          <p:cNvSpPr txBox="1"/>
          <p:nvPr/>
        </p:nvSpPr>
        <p:spPr>
          <a:xfrm>
            <a:off x="1365397" y="1810151"/>
            <a:ext cx="15557205" cy="2463800"/>
          </a:xfrm>
          <a:prstGeom prst="rect">
            <a:avLst/>
          </a:prstGeom>
        </p:spPr>
        <p:txBody>
          <a:bodyPr lIns="0" tIns="0" rIns="0" bIns="0" rtlCol="0" anchor="t">
            <a:spAutoFit/>
          </a:bodyPr>
          <a:lstStyle/>
          <a:p>
            <a:pPr algn="just">
              <a:lnSpc>
                <a:spcPts val="4900"/>
              </a:lnSpc>
              <a:spcBef>
                <a:spcPct val="0"/>
              </a:spcBef>
            </a:pPr>
            <a:r>
              <a:rPr lang="en-US" sz="3500" b="1">
                <a:solidFill>
                  <a:srgbClr val="000000"/>
                </a:solidFill>
                <a:latin typeface="Glacial Indifference Bold"/>
                <a:ea typeface="Glacial Indifference Bold"/>
                <a:cs typeface="Glacial Indifference Bold"/>
                <a:sym typeface="Glacial Indifference Bold"/>
              </a:rPr>
              <a:t>Objectives :</a:t>
            </a:r>
            <a:r>
              <a:rPr lang="en-US" sz="3500">
                <a:solidFill>
                  <a:srgbClr val="000000"/>
                </a:solidFill>
                <a:latin typeface="Glacial Indifference"/>
                <a:ea typeface="Glacial Indifference"/>
                <a:cs typeface="Glacial Indifference"/>
                <a:sym typeface="Glacial Indifference"/>
              </a:rPr>
              <a:t> To analyze customer food ordering behavior using data visualization and business intelligence techniques, with the aim of identifying meaningful patterns and insights that help food businesses improve customer satisfaction, operational efficiency, and decision-making.</a:t>
            </a:r>
          </a:p>
        </p:txBody>
      </p:sp>
      <p:sp>
        <p:nvSpPr>
          <p:cNvPr id="8" name="TextBox 8"/>
          <p:cNvSpPr txBox="1"/>
          <p:nvPr/>
        </p:nvSpPr>
        <p:spPr>
          <a:xfrm>
            <a:off x="1365397" y="4937125"/>
            <a:ext cx="15557205" cy="4321175"/>
          </a:xfrm>
          <a:prstGeom prst="rect">
            <a:avLst/>
          </a:prstGeom>
        </p:spPr>
        <p:txBody>
          <a:bodyPr lIns="0" tIns="0" rIns="0" bIns="0" rtlCol="0" anchor="t">
            <a:spAutoFit/>
          </a:bodyPr>
          <a:lstStyle/>
          <a:p>
            <a:pPr algn="just">
              <a:lnSpc>
                <a:spcPts val="4900"/>
              </a:lnSpc>
              <a:spcBef>
                <a:spcPct val="0"/>
              </a:spcBef>
            </a:pPr>
            <a:r>
              <a:rPr lang="en-US" sz="3500" b="1">
                <a:solidFill>
                  <a:srgbClr val="000000"/>
                </a:solidFill>
                <a:latin typeface="Glacial Indifference Bold"/>
                <a:ea typeface="Glacial Indifference Bold"/>
                <a:cs typeface="Glacial Indifference Bold"/>
                <a:sym typeface="Glacial Indifference Bold"/>
              </a:rPr>
              <a:t>Project Description :</a:t>
            </a:r>
            <a:r>
              <a:rPr lang="en-US" sz="3500">
                <a:solidFill>
                  <a:srgbClr val="000000"/>
                </a:solidFill>
                <a:latin typeface="Glacial Indifference"/>
                <a:ea typeface="Glacial Indifference"/>
                <a:cs typeface="Glacial Indifference"/>
                <a:sym typeface="Glacial Indifference"/>
              </a:rPr>
              <a:t> This project analyzes customer food ordering data to understand preferences, ordering habits, and service expectations. Using interactive Power BI dashboards, the analysis highlights customer demographics, cuisine choices, ordering platforms, delivery experience, and the impact of promotions and time on customer decisions. The insights generated support food businesses in making data-driven strategies to enhance quality, pricing, and overall customer experience.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8E8E8"/>
        </a:solidFill>
        <a:effectLst/>
      </p:bgPr>
    </p:bg>
    <p:spTree>
      <p:nvGrpSpPr>
        <p:cNvPr id="1" name=""/>
        <p:cNvGrpSpPr/>
        <p:nvPr/>
      </p:nvGrpSpPr>
      <p:grpSpPr>
        <a:xfrm>
          <a:off x="0" y="0"/>
          <a:ext cx="0" cy="0"/>
          <a:chOff x="0" y="0"/>
          <a:chExt cx="0" cy="0"/>
        </a:xfrm>
      </p:grpSpPr>
      <p:sp>
        <p:nvSpPr>
          <p:cNvPr id="2" name="Freeform 2"/>
          <p:cNvSpPr/>
          <p:nvPr/>
        </p:nvSpPr>
        <p:spPr>
          <a:xfrm>
            <a:off x="0" y="0"/>
            <a:ext cx="5181600" cy="5185366"/>
          </a:xfrm>
          <a:custGeom>
            <a:avLst/>
            <a:gdLst/>
            <a:ahLst/>
            <a:cxnLst/>
            <a:rect l="l" t="t" r="r" b="b"/>
            <a:pathLst>
              <a:path w="6253254" h="6253254">
                <a:moveTo>
                  <a:pt x="0" y="0"/>
                </a:moveTo>
                <a:lnTo>
                  <a:pt x="6253253" y="0"/>
                </a:lnTo>
                <a:lnTo>
                  <a:pt x="6253253" y="6253254"/>
                </a:lnTo>
                <a:lnTo>
                  <a:pt x="0" y="625325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flipH="1" flipV="1">
            <a:off x="13030199" y="6896099"/>
            <a:ext cx="5562598" cy="3390898"/>
          </a:xfrm>
          <a:custGeom>
            <a:avLst/>
            <a:gdLst/>
            <a:ahLst/>
            <a:cxnLst/>
            <a:rect l="l" t="t" r="r" b="b"/>
            <a:pathLst>
              <a:path w="7543984" h="6282081">
                <a:moveTo>
                  <a:pt x="7543984" y="6282081"/>
                </a:moveTo>
                <a:lnTo>
                  <a:pt x="0" y="6282081"/>
                </a:lnTo>
                <a:lnTo>
                  <a:pt x="0" y="0"/>
                </a:lnTo>
                <a:lnTo>
                  <a:pt x="7543984" y="0"/>
                </a:lnTo>
                <a:lnTo>
                  <a:pt x="7543984" y="6282081"/>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Freeform 5"/>
          <p:cNvSpPr/>
          <p:nvPr/>
        </p:nvSpPr>
        <p:spPr>
          <a:xfrm flipV="1">
            <a:off x="0" y="8131886"/>
            <a:ext cx="2516587" cy="2155114"/>
          </a:xfrm>
          <a:custGeom>
            <a:avLst/>
            <a:gdLst/>
            <a:ahLst/>
            <a:cxnLst/>
            <a:rect l="l" t="t" r="r" b="b"/>
            <a:pathLst>
              <a:path w="2516587" h="2155114">
                <a:moveTo>
                  <a:pt x="0" y="2155114"/>
                </a:moveTo>
                <a:lnTo>
                  <a:pt x="2516587" y="2155114"/>
                </a:lnTo>
                <a:lnTo>
                  <a:pt x="2516587" y="0"/>
                </a:lnTo>
                <a:lnTo>
                  <a:pt x="0" y="0"/>
                </a:lnTo>
                <a:lnTo>
                  <a:pt x="0" y="2155114"/>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6" name="Freeform 6"/>
          <p:cNvSpPr/>
          <p:nvPr/>
        </p:nvSpPr>
        <p:spPr>
          <a:xfrm flipH="1">
            <a:off x="15771413" y="0"/>
            <a:ext cx="2516587" cy="2155114"/>
          </a:xfrm>
          <a:custGeom>
            <a:avLst/>
            <a:gdLst/>
            <a:ahLst/>
            <a:cxnLst/>
            <a:rect l="l" t="t" r="r" b="b"/>
            <a:pathLst>
              <a:path w="2516587" h="2155114">
                <a:moveTo>
                  <a:pt x="2516587" y="0"/>
                </a:moveTo>
                <a:lnTo>
                  <a:pt x="0" y="0"/>
                </a:lnTo>
                <a:lnTo>
                  <a:pt x="0" y="2155114"/>
                </a:lnTo>
                <a:lnTo>
                  <a:pt x="2516587" y="2155114"/>
                </a:lnTo>
                <a:lnTo>
                  <a:pt x="2516587" y="0"/>
                </a:lnTo>
                <a:close/>
              </a:path>
            </a:pathLst>
          </a:custGeom>
          <a:blipFill>
            <a:blip r:embed="rId6">
              <a:extLst>
                <a:ext uri="{96DAC541-7B7A-43D3-8B79-37D633B846F1}">
                  <asvg:svgBlip xmlns:asvg="http://schemas.microsoft.com/office/drawing/2016/SVG/main" r:embed="rId7"/>
                </a:ext>
              </a:extLst>
            </a:blip>
            <a:stretch>
              <a:fillRect/>
            </a:stretch>
          </a:blipFill>
        </p:spPr>
      </p:sp>
      <p:pic>
        <p:nvPicPr>
          <p:cNvPr id="10" name="Picture 9">
            <a:extLst>
              <a:ext uri="{FF2B5EF4-FFF2-40B4-BE49-F238E27FC236}">
                <a16:creationId xmlns:a16="http://schemas.microsoft.com/office/drawing/2014/main" id="{DFFBA2FE-F497-5E86-2E8D-4A758272EE46}"/>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752601" y="1077557"/>
            <a:ext cx="14478000" cy="83566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8E8E8"/>
        </a:solidFill>
        <a:effectLst/>
      </p:bgPr>
    </p:bg>
    <p:spTree>
      <p:nvGrpSpPr>
        <p:cNvPr id="1" name=""/>
        <p:cNvGrpSpPr/>
        <p:nvPr/>
      </p:nvGrpSpPr>
      <p:grpSpPr>
        <a:xfrm>
          <a:off x="0" y="0"/>
          <a:ext cx="0" cy="0"/>
          <a:chOff x="0" y="0"/>
          <a:chExt cx="0" cy="0"/>
        </a:xfrm>
      </p:grpSpPr>
      <p:sp>
        <p:nvSpPr>
          <p:cNvPr id="2" name="Freeform 2"/>
          <p:cNvSpPr/>
          <p:nvPr/>
        </p:nvSpPr>
        <p:spPr>
          <a:xfrm>
            <a:off x="0" y="-1"/>
            <a:ext cx="4953000" cy="5143501"/>
          </a:xfrm>
          <a:custGeom>
            <a:avLst/>
            <a:gdLst/>
            <a:ahLst/>
            <a:cxnLst/>
            <a:rect l="l" t="t" r="r" b="b"/>
            <a:pathLst>
              <a:path w="6253254" h="6253254">
                <a:moveTo>
                  <a:pt x="0" y="0"/>
                </a:moveTo>
                <a:lnTo>
                  <a:pt x="6253253" y="0"/>
                </a:lnTo>
                <a:lnTo>
                  <a:pt x="6253253" y="6253254"/>
                </a:lnTo>
                <a:lnTo>
                  <a:pt x="0" y="625325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flipH="1" flipV="1">
            <a:off x="13487399" y="6134099"/>
            <a:ext cx="5105399" cy="4152899"/>
          </a:xfrm>
          <a:custGeom>
            <a:avLst/>
            <a:gdLst/>
            <a:ahLst/>
            <a:cxnLst/>
            <a:rect l="l" t="t" r="r" b="b"/>
            <a:pathLst>
              <a:path w="7543984" h="6282081">
                <a:moveTo>
                  <a:pt x="7543984" y="6282080"/>
                </a:moveTo>
                <a:lnTo>
                  <a:pt x="0" y="6282080"/>
                </a:lnTo>
                <a:lnTo>
                  <a:pt x="0" y="0"/>
                </a:lnTo>
                <a:lnTo>
                  <a:pt x="7543984" y="0"/>
                </a:lnTo>
                <a:lnTo>
                  <a:pt x="7543984" y="628208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flipV="1">
            <a:off x="0" y="8131886"/>
            <a:ext cx="2516587" cy="2155114"/>
          </a:xfrm>
          <a:custGeom>
            <a:avLst/>
            <a:gdLst/>
            <a:ahLst/>
            <a:cxnLst/>
            <a:rect l="l" t="t" r="r" b="b"/>
            <a:pathLst>
              <a:path w="2516587" h="2155114">
                <a:moveTo>
                  <a:pt x="0" y="2155114"/>
                </a:moveTo>
                <a:lnTo>
                  <a:pt x="2516587" y="2155114"/>
                </a:lnTo>
                <a:lnTo>
                  <a:pt x="2516587" y="0"/>
                </a:lnTo>
                <a:lnTo>
                  <a:pt x="0" y="0"/>
                </a:lnTo>
                <a:lnTo>
                  <a:pt x="0" y="2155114"/>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5" name="Freeform 5"/>
          <p:cNvSpPr/>
          <p:nvPr/>
        </p:nvSpPr>
        <p:spPr>
          <a:xfrm flipH="1">
            <a:off x="15771413" y="0"/>
            <a:ext cx="2516587" cy="2155114"/>
          </a:xfrm>
          <a:custGeom>
            <a:avLst/>
            <a:gdLst/>
            <a:ahLst/>
            <a:cxnLst/>
            <a:rect l="l" t="t" r="r" b="b"/>
            <a:pathLst>
              <a:path w="2516587" h="2155114">
                <a:moveTo>
                  <a:pt x="2516587" y="0"/>
                </a:moveTo>
                <a:lnTo>
                  <a:pt x="0" y="0"/>
                </a:lnTo>
                <a:lnTo>
                  <a:pt x="0" y="2155114"/>
                </a:lnTo>
                <a:lnTo>
                  <a:pt x="2516587" y="2155114"/>
                </a:lnTo>
                <a:lnTo>
                  <a:pt x="2516587" y="0"/>
                </a:lnTo>
                <a:close/>
              </a:path>
            </a:pathLst>
          </a:custGeom>
          <a:blipFill>
            <a:blip r:embed="rId6">
              <a:extLst>
                <a:ext uri="{96DAC541-7B7A-43D3-8B79-37D633B846F1}">
                  <asvg:svgBlip xmlns:asvg="http://schemas.microsoft.com/office/drawing/2016/SVG/main" r:embed="rId7"/>
                </a:ext>
              </a:extLst>
            </a:blip>
            <a:stretch>
              <a:fillRect/>
            </a:stretch>
          </a:blipFill>
        </p:spPr>
      </p:sp>
      <p:pic>
        <p:nvPicPr>
          <p:cNvPr id="9" name="Picture 8">
            <a:extLst>
              <a:ext uri="{FF2B5EF4-FFF2-40B4-BE49-F238E27FC236}">
                <a16:creationId xmlns:a16="http://schemas.microsoft.com/office/drawing/2014/main" id="{AFDCFB78-FE24-A654-C038-E42ED66435BD}"/>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095500" y="944869"/>
            <a:ext cx="14096999" cy="8397261"/>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8E8E8"/>
        </a:solidFill>
        <a:effectLst/>
      </p:bgPr>
    </p:bg>
    <p:spTree>
      <p:nvGrpSpPr>
        <p:cNvPr id="1" name=""/>
        <p:cNvGrpSpPr/>
        <p:nvPr/>
      </p:nvGrpSpPr>
      <p:grpSpPr>
        <a:xfrm>
          <a:off x="0" y="0"/>
          <a:ext cx="0" cy="0"/>
          <a:chOff x="0" y="0"/>
          <a:chExt cx="0" cy="0"/>
        </a:xfrm>
      </p:grpSpPr>
      <p:sp>
        <p:nvSpPr>
          <p:cNvPr id="2" name="Freeform 2"/>
          <p:cNvSpPr/>
          <p:nvPr/>
        </p:nvSpPr>
        <p:spPr>
          <a:xfrm>
            <a:off x="0" y="-1"/>
            <a:ext cx="5257800" cy="5322755"/>
          </a:xfrm>
          <a:custGeom>
            <a:avLst/>
            <a:gdLst/>
            <a:ahLst/>
            <a:cxnLst/>
            <a:rect l="l" t="t" r="r" b="b"/>
            <a:pathLst>
              <a:path w="6253254" h="6253254">
                <a:moveTo>
                  <a:pt x="0" y="0"/>
                </a:moveTo>
                <a:lnTo>
                  <a:pt x="6253253" y="0"/>
                </a:lnTo>
                <a:lnTo>
                  <a:pt x="6253253" y="6253254"/>
                </a:lnTo>
                <a:lnTo>
                  <a:pt x="0" y="625325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flipH="1" flipV="1">
            <a:off x="13868398" y="6667498"/>
            <a:ext cx="4648201" cy="3646099"/>
          </a:xfrm>
          <a:custGeom>
            <a:avLst/>
            <a:gdLst/>
            <a:ahLst/>
            <a:cxnLst/>
            <a:rect l="l" t="t" r="r" b="b"/>
            <a:pathLst>
              <a:path w="7543984" h="6282081">
                <a:moveTo>
                  <a:pt x="7543983" y="6282081"/>
                </a:moveTo>
                <a:lnTo>
                  <a:pt x="0" y="6282081"/>
                </a:lnTo>
                <a:lnTo>
                  <a:pt x="0" y="0"/>
                </a:lnTo>
                <a:lnTo>
                  <a:pt x="7543983" y="0"/>
                </a:lnTo>
                <a:lnTo>
                  <a:pt x="7543983" y="6282081"/>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flipV="1">
            <a:off x="0" y="8131886"/>
            <a:ext cx="2516587" cy="2155114"/>
          </a:xfrm>
          <a:custGeom>
            <a:avLst/>
            <a:gdLst/>
            <a:ahLst/>
            <a:cxnLst/>
            <a:rect l="l" t="t" r="r" b="b"/>
            <a:pathLst>
              <a:path w="2516587" h="2155114">
                <a:moveTo>
                  <a:pt x="0" y="2155114"/>
                </a:moveTo>
                <a:lnTo>
                  <a:pt x="2516587" y="2155114"/>
                </a:lnTo>
                <a:lnTo>
                  <a:pt x="2516587" y="0"/>
                </a:lnTo>
                <a:lnTo>
                  <a:pt x="0" y="0"/>
                </a:lnTo>
                <a:lnTo>
                  <a:pt x="0" y="2155114"/>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5" name="Freeform 5"/>
          <p:cNvSpPr/>
          <p:nvPr/>
        </p:nvSpPr>
        <p:spPr>
          <a:xfrm flipH="1">
            <a:off x="15771413" y="0"/>
            <a:ext cx="2516587" cy="2155114"/>
          </a:xfrm>
          <a:custGeom>
            <a:avLst/>
            <a:gdLst/>
            <a:ahLst/>
            <a:cxnLst/>
            <a:rect l="l" t="t" r="r" b="b"/>
            <a:pathLst>
              <a:path w="2516587" h="2155114">
                <a:moveTo>
                  <a:pt x="2516587" y="0"/>
                </a:moveTo>
                <a:lnTo>
                  <a:pt x="0" y="0"/>
                </a:lnTo>
                <a:lnTo>
                  <a:pt x="0" y="2155114"/>
                </a:lnTo>
                <a:lnTo>
                  <a:pt x="2516587" y="2155114"/>
                </a:lnTo>
                <a:lnTo>
                  <a:pt x="2516587"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6" name="TextBox 6"/>
          <p:cNvSpPr txBox="1"/>
          <p:nvPr/>
        </p:nvSpPr>
        <p:spPr>
          <a:xfrm>
            <a:off x="5847893" y="537527"/>
            <a:ext cx="6489978" cy="870585"/>
          </a:xfrm>
          <a:prstGeom prst="rect">
            <a:avLst/>
          </a:prstGeom>
        </p:spPr>
        <p:txBody>
          <a:bodyPr lIns="0" tIns="0" rIns="0" bIns="0" rtlCol="0" anchor="t">
            <a:spAutoFit/>
          </a:bodyPr>
          <a:lstStyle/>
          <a:p>
            <a:pPr algn="ctr">
              <a:lnSpc>
                <a:spcPts val="7139"/>
              </a:lnSpc>
              <a:spcBef>
                <a:spcPct val="0"/>
              </a:spcBef>
            </a:pPr>
            <a:r>
              <a:rPr lang="en-US" sz="5100" b="1">
                <a:solidFill>
                  <a:srgbClr val="000000"/>
                </a:solidFill>
                <a:latin typeface="Anantason Bold"/>
                <a:ea typeface="Anantason Bold"/>
                <a:cs typeface="Anantason Bold"/>
                <a:sym typeface="Anantason Bold"/>
              </a:rPr>
              <a:t>DATASET OVERVIEW</a:t>
            </a:r>
          </a:p>
        </p:txBody>
      </p:sp>
      <p:sp>
        <p:nvSpPr>
          <p:cNvPr id="7" name="TextBox 7"/>
          <p:cNvSpPr txBox="1"/>
          <p:nvPr/>
        </p:nvSpPr>
        <p:spPr>
          <a:xfrm>
            <a:off x="1258294" y="1865814"/>
            <a:ext cx="16001006" cy="3082925"/>
          </a:xfrm>
          <a:prstGeom prst="rect">
            <a:avLst/>
          </a:prstGeom>
        </p:spPr>
        <p:txBody>
          <a:bodyPr lIns="0" tIns="0" rIns="0" bIns="0" rtlCol="0" anchor="t">
            <a:spAutoFit/>
          </a:bodyPr>
          <a:lstStyle/>
          <a:p>
            <a:pPr algn="just">
              <a:lnSpc>
                <a:spcPts val="4900"/>
              </a:lnSpc>
            </a:pPr>
            <a:r>
              <a:rPr lang="en-US" sz="3500" b="1">
                <a:solidFill>
                  <a:srgbClr val="000000"/>
                </a:solidFill>
                <a:latin typeface="Glacial Indifference Bold"/>
                <a:ea typeface="Glacial Indifference Bold"/>
                <a:cs typeface="Glacial Indifference Bold"/>
                <a:sym typeface="Glacial Indifference Bold"/>
              </a:rPr>
              <a:t>•  Source : </a:t>
            </a:r>
            <a:r>
              <a:rPr lang="en-US" sz="3500">
                <a:solidFill>
                  <a:srgbClr val="000000"/>
                </a:solidFill>
                <a:latin typeface="Glacial Indifference"/>
                <a:ea typeface="Glacial Indifference"/>
                <a:cs typeface="Glacial Indifference"/>
                <a:sym typeface="Glacial Indifference"/>
              </a:rPr>
              <a:t>Survey-based Food Ordering Dataset (Excel / CSV)</a:t>
            </a:r>
          </a:p>
          <a:p>
            <a:pPr algn="just">
              <a:lnSpc>
                <a:spcPts val="4900"/>
              </a:lnSpc>
            </a:pPr>
            <a:r>
              <a:rPr lang="en-US" sz="3500">
                <a:solidFill>
                  <a:srgbClr val="000000"/>
                </a:solidFill>
                <a:latin typeface="Glacial Indifference"/>
                <a:ea typeface="Glacial Indifference"/>
                <a:cs typeface="Glacial Indifference"/>
                <a:sym typeface="Glacial Indifference"/>
              </a:rPr>
              <a:t>• </a:t>
            </a:r>
            <a:r>
              <a:rPr lang="en-US" sz="3500" b="1">
                <a:solidFill>
                  <a:srgbClr val="000000"/>
                </a:solidFill>
                <a:latin typeface="Glacial Indifference Bold"/>
                <a:ea typeface="Glacial Indifference Bold"/>
                <a:cs typeface="Glacial Indifference Bold"/>
                <a:sym typeface="Glacial Indifference Bold"/>
              </a:rPr>
              <a:t>Volume : </a:t>
            </a:r>
            <a:r>
              <a:rPr lang="en-US" sz="3500">
                <a:solidFill>
                  <a:srgbClr val="000000"/>
                </a:solidFill>
                <a:latin typeface="Glacial Indifference"/>
                <a:ea typeface="Glacial Indifference"/>
                <a:cs typeface="Glacial Indifference"/>
                <a:sym typeface="Glacial Indifference"/>
              </a:rPr>
              <a:t>387 total customer records covering food ordering preferences and behavior.</a:t>
            </a:r>
          </a:p>
          <a:p>
            <a:pPr algn="just">
              <a:lnSpc>
                <a:spcPts val="4900"/>
              </a:lnSpc>
              <a:spcBef>
                <a:spcPct val="0"/>
              </a:spcBef>
            </a:pPr>
            <a:r>
              <a:rPr lang="en-US" sz="3500">
                <a:solidFill>
                  <a:srgbClr val="000000"/>
                </a:solidFill>
                <a:latin typeface="Glacial Indifference"/>
                <a:ea typeface="Glacial Indifference"/>
                <a:cs typeface="Glacial Indifference"/>
                <a:sym typeface="Glacial Indifference"/>
              </a:rPr>
              <a:t>• </a:t>
            </a:r>
            <a:r>
              <a:rPr lang="en-US" sz="3500" b="1">
                <a:solidFill>
                  <a:srgbClr val="000000"/>
                </a:solidFill>
                <a:latin typeface="Glacial Indifference Bold"/>
                <a:ea typeface="Glacial Indifference Bold"/>
                <a:cs typeface="Glacial Indifference Bold"/>
                <a:sym typeface="Glacial Indifference Bold"/>
              </a:rPr>
              <a:t>Dataset Structure : </a:t>
            </a:r>
            <a:r>
              <a:rPr lang="en-US" sz="3500">
                <a:solidFill>
                  <a:srgbClr val="000000"/>
                </a:solidFill>
                <a:latin typeface="Glacial Indifference"/>
                <a:ea typeface="Glacial Indifference"/>
                <a:cs typeface="Glacial Indifference"/>
                <a:sym typeface="Glacial Indifference"/>
              </a:rPr>
              <a:t>Approximately 35 columns capturing customer, restaurant, order, service, and external factors.</a:t>
            </a:r>
          </a:p>
        </p:txBody>
      </p:sp>
      <p:sp>
        <p:nvSpPr>
          <p:cNvPr id="8" name="TextBox 8"/>
          <p:cNvSpPr txBox="1"/>
          <p:nvPr/>
        </p:nvSpPr>
        <p:spPr>
          <a:xfrm>
            <a:off x="1258294" y="5322754"/>
            <a:ext cx="17029706" cy="4180839"/>
          </a:xfrm>
          <a:prstGeom prst="rect">
            <a:avLst/>
          </a:prstGeom>
        </p:spPr>
        <p:txBody>
          <a:bodyPr lIns="0" tIns="0" rIns="0" bIns="0" rtlCol="0" anchor="t">
            <a:spAutoFit/>
          </a:bodyPr>
          <a:lstStyle/>
          <a:p>
            <a:pPr algn="l">
              <a:lnSpc>
                <a:spcPts val="4760"/>
              </a:lnSpc>
            </a:pPr>
            <a:r>
              <a:rPr lang="en-US" sz="3400" b="1" dirty="0">
                <a:solidFill>
                  <a:srgbClr val="000000"/>
                </a:solidFill>
                <a:latin typeface="Glacial Indifference Bold"/>
                <a:ea typeface="Glacial Indifference Bold"/>
                <a:cs typeface="Glacial Indifference Bold"/>
                <a:sym typeface="Glacial Indifference Bold"/>
              </a:rPr>
              <a:t>Key Parameters:</a:t>
            </a:r>
          </a:p>
          <a:p>
            <a:pPr algn="l">
              <a:lnSpc>
                <a:spcPts val="4760"/>
              </a:lnSpc>
            </a:pPr>
            <a:r>
              <a:rPr lang="en-US" sz="3400" dirty="0">
                <a:solidFill>
                  <a:srgbClr val="000000"/>
                </a:solidFill>
                <a:latin typeface="Glacial Indifference"/>
                <a:ea typeface="Glacial Indifference"/>
                <a:cs typeface="Glacial Indifference"/>
                <a:sym typeface="Glacial Indifference"/>
              </a:rPr>
              <a:t> • Customer demographics (Age, Gender, Marital Status, Family Size)</a:t>
            </a:r>
          </a:p>
          <a:p>
            <a:pPr algn="l">
              <a:lnSpc>
                <a:spcPts val="4760"/>
              </a:lnSpc>
            </a:pPr>
            <a:r>
              <a:rPr lang="en-US" sz="3400" dirty="0">
                <a:solidFill>
                  <a:srgbClr val="000000"/>
                </a:solidFill>
                <a:latin typeface="Glacial Indifference"/>
                <a:ea typeface="Glacial Indifference"/>
                <a:cs typeface="Glacial Indifference"/>
                <a:sym typeface="Glacial Indifference"/>
              </a:rPr>
              <a:t> • Restaurant, cuisine, and food type (Veg / Non-Veg) details</a:t>
            </a:r>
          </a:p>
          <a:p>
            <a:pPr algn="l">
              <a:lnSpc>
                <a:spcPts val="4760"/>
              </a:lnSpc>
            </a:pPr>
            <a:r>
              <a:rPr lang="en-US" sz="3400" dirty="0">
                <a:solidFill>
                  <a:srgbClr val="000000"/>
                </a:solidFill>
                <a:latin typeface="Glacial Indifference"/>
                <a:ea typeface="Glacial Indifference"/>
                <a:cs typeface="Glacial Indifference"/>
                <a:sym typeface="Glacial Indifference"/>
              </a:rPr>
              <a:t> • Order platform, payment mode, order time, and waiting time</a:t>
            </a:r>
          </a:p>
          <a:p>
            <a:pPr algn="l">
              <a:lnSpc>
                <a:spcPts val="4760"/>
              </a:lnSpc>
            </a:pPr>
            <a:r>
              <a:rPr lang="en-US" sz="3400" dirty="0">
                <a:solidFill>
                  <a:srgbClr val="000000"/>
                </a:solidFill>
                <a:latin typeface="Glacial Indifference"/>
                <a:ea typeface="Glacial Indifference"/>
                <a:cs typeface="Glacial Indifference"/>
                <a:sym typeface="Glacial Indifference"/>
              </a:rPr>
              <a:t> • Service quality factors such as taste, freshness, tracking, and ease of payment</a:t>
            </a:r>
          </a:p>
          <a:p>
            <a:pPr algn="l">
              <a:lnSpc>
                <a:spcPts val="4760"/>
              </a:lnSpc>
            </a:pPr>
            <a:r>
              <a:rPr lang="en-US" sz="3400" dirty="0">
                <a:solidFill>
                  <a:srgbClr val="000000"/>
                </a:solidFill>
                <a:latin typeface="Glacial Indifference"/>
                <a:ea typeface="Glacial Indifference"/>
                <a:cs typeface="Glacial Indifference"/>
                <a:sym typeface="Glacial Indifference"/>
              </a:rPr>
              <a:t> • Customer decision influencers including ratings, offers, health concern, and temperature</a:t>
            </a:r>
          </a:p>
          <a:p>
            <a:pPr algn="l">
              <a:lnSpc>
                <a:spcPts val="4760"/>
              </a:lnSpc>
              <a:spcBef>
                <a:spcPct val="0"/>
              </a:spcBef>
            </a:pPr>
            <a:r>
              <a:rPr lang="en-US" sz="3400" dirty="0">
                <a:solidFill>
                  <a:srgbClr val="000000"/>
                </a:solidFill>
                <a:latin typeface="Glacial Indifference"/>
                <a:ea typeface="Glacial Indifference"/>
                <a:cs typeface="Glacial Indifference"/>
                <a:sym typeface="Glacial Indifference"/>
              </a:rPr>
              <a:t> • Location and platform-related attributes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9164FA1-44EE-073A-E65D-5E793B423401}"/>
              </a:ext>
            </a:extLst>
          </p:cNvPr>
          <p:cNvPicPr>
            <a:picLocks noChangeAspect="1"/>
          </p:cNvPicPr>
          <p:nvPr/>
        </p:nvPicPr>
        <p:blipFill>
          <a:blip r:embed="rId3"/>
          <a:stretch>
            <a:fillRect/>
          </a:stretch>
        </p:blipFill>
        <p:spPr>
          <a:xfrm>
            <a:off x="8846574" y="794567"/>
            <a:ext cx="8077200" cy="3966088"/>
          </a:xfrm>
          <a:prstGeom prst="rect">
            <a:avLst/>
          </a:prstGeom>
        </p:spPr>
      </p:pic>
      <p:pic>
        <p:nvPicPr>
          <p:cNvPr id="5" name="Picture 4">
            <a:extLst>
              <a:ext uri="{FF2B5EF4-FFF2-40B4-BE49-F238E27FC236}">
                <a16:creationId xmlns:a16="http://schemas.microsoft.com/office/drawing/2014/main" id="{732AF136-7D33-294B-A20E-1910FA48BD37}"/>
              </a:ext>
            </a:extLst>
          </p:cNvPr>
          <p:cNvPicPr>
            <a:picLocks noChangeAspect="1"/>
          </p:cNvPicPr>
          <p:nvPr/>
        </p:nvPicPr>
        <p:blipFill>
          <a:blip r:embed="rId4"/>
          <a:stretch>
            <a:fillRect/>
          </a:stretch>
        </p:blipFill>
        <p:spPr>
          <a:xfrm>
            <a:off x="1066800" y="4762500"/>
            <a:ext cx="7315200" cy="4512278"/>
          </a:xfrm>
          <a:prstGeom prst="rect">
            <a:avLst/>
          </a:prstGeom>
        </p:spPr>
      </p:pic>
      <p:pic>
        <p:nvPicPr>
          <p:cNvPr id="6" name="Picture 5">
            <a:extLst>
              <a:ext uri="{FF2B5EF4-FFF2-40B4-BE49-F238E27FC236}">
                <a16:creationId xmlns:a16="http://schemas.microsoft.com/office/drawing/2014/main" id="{EDAA8516-8B5D-44FB-253B-4674B46A587D}"/>
              </a:ext>
            </a:extLst>
          </p:cNvPr>
          <p:cNvPicPr>
            <a:picLocks noChangeAspect="1"/>
          </p:cNvPicPr>
          <p:nvPr/>
        </p:nvPicPr>
        <p:blipFill>
          <a:blip r:embed="rId5"/>
          <a:stretch>
            <a:fillRect/>
          </a:stretch>
        </p:blipFill>
        <p:spPr>
          <a:xfrm>
            <a:off x="8844116" y="5312377"/>
            <a:ext cx="8077200" cy="3962401"/>
          </a:xfrm>
          <a:prstGeom prst="rect">
            <a:avLst/>
          </a:prstGeom>
        </p:spPr>
      </p:pic>
      <p:sp>
        <p:nvSpPr>
          <p:cNvPr id="8" name="TextBox 7">
            <a:extLst>
              <a:ext uri="{FF2B5EF4-FFF2-40B4-BE49-F238E27FC236}">
                <a16:creationId xmlns:a16="http://schemas.microsoft.com/office/drawing/2014/main" id="{D94948A2-1561-BE05-DF03-5B27E4D80089}"/>
              </a:ext>
            </a:extLst>
          </p:cNvPr>
          <p:cNvSpPr txBox="1"/>
          <p:nvPr/>
        </p:nvSpPr>
        <p:spPr>
          <a:xfrm>
            <a:off x="1524000" y="2002822"/>
            <a:ext cx="6705600" cy="1754326"/>
          </a:xfrm>
          <a:prstGeom prst="rect">
            <a:avLst/>
          </a:prstGeom>
          <a:noFill/>
        </p:spPr>
        <p:txBody>
          <a:bodyPr wrap="square">
            <a:spAutoFit/>
          </a:bodyPr>
          <a:lstStyle/>
          <a:p>
            <a:pPr algn="ctr"/>
            <a:r>
              <a:rPr lang="en-IN" sz="5400" b="1" i="0" dirty="0">
                <a:solidFill>
                  <a:srgbClr val="0A0A0A"/>
                </a:solidFill>
                <a:effectLst/>
                <a:latin typeface="Algerian" panose="04020705040A02060702" pitchFamily="82" charset="0"/>
              </a:rPr>
              <a:t> Dashboard images</a:t>
            </a:r>
            <a:endParaRPr lang="en-IN" sz="5400" b="1" dirty="0">
              <a:latin typeface="Algerian" panose="04020705040A02060702" pitchFamily="82" charset="0"/>
            </a:endParaRPr>
          </a:p>
        </p:txBody>
      </p:sp>
      <p:sp>
        <p:nvSpPr>
          <p:cNvPr id="10" name="Freeform 2">
            <a:extLst>
              <a:ext uri="{FF2B5EF4-FFF2-40B4-BE49-F238E27FC236}">
                <a16:creationId xmlns:a16="http://schemas.microsoft.com/office/drawing/2014/main" id="{3B8E17F9-D78A-9315-FF0F-51303D3149EA}"/>
              </a:ext>
            </a:extLst>
          </p:cNvPr>
          <p:cNvSpPr/>
          <p:nvPr/>
        </p:nvSpPr>
        <p:spPr>
          <a:xfrm>
            <a:off x="0" y="-1"/>
            <a:ext cx="6705600" cy="6210301"/>
          </a:xfrm>
          <a:custGeom>
            <a:avLst/>
            <a:gdLst/>
            <a:ahLst/>
            <a:cxnLst/>
            <a:rect l="l" t="t" r="r" b="b"/>
            <a:pathLst>
              <a:path w="6253254" h="6253254">
                <a:moveTo>
                  <a:pt x="0" y="0"/>
                </a:moveTo>
                <a:lnTo>
                  <a:pt x="6253253" y="0"/>
                </a:lnTo>
                <a:lnTo>
                  <a:pt x="6253253" y="6253254"/>
                </a:lnTo>
                <a:lnTo>
                  <a:pt x="0" y="625325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1" name="Freeform 2">
            <a:extLst>
              <a:ext uri="{FF2B5EF4-FFF2-40B4-BE49-F238E27FC236}">
                <a16:creationId xmlns:a16="http://schemas.microsoft.com/office/drawing/2014/main" id="{A04ED553-16C2-43F8-F731-FAA52AFF0F5F}"/>
              </a:ext>
            </a:extLst>
          </p:cNvPr>
          <p:cNvSpPr/>
          <p:nvPr/>
        </p:nvSpPr>
        <p:spPr>
          <a:xfrm rot="16200000">
            <a:off x="361953" y="7600949"/>
            <a:ext cx="2324098" cy="3048001"/>
          </a:xfrm>
          <a:custGeom>
            <a:avLst/>
            <a:gdLst/>
            <a:ahLst/>
            <a:cxnLst/>
            <a:rect l="l" t="t" r="r" b="b"/>
            <a:pathLst>
              <a:path w="6253254" h="6253254">
                <a:moveTo>
                  <a:pt x="0" y="0"/>
                </a:moveTo>
                <a:lnTo>
                  <a:pt x="6253253" y="0"/>
                </a:lnTo>
                <a:lnTo>
                  <a:pt x="6253253" y="6253254"/>
                </a:lnTo>
                <a:lnTo>
                  <a:pt x="0" y="625325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2" name="Freeform 2">
            <a:extLst>
              <a:ext uri="{FF2B5EF4-FFF2-40B4-BE49-F238E27FC236}">
                <a16:creationId xmlns:a16="http://schemas.microsoft.com/office/drawing/2014/main" id="{ECBF58FF-6EA9-9DF2-FAEB-4438C34FAB31}"/>
              </a:ext>
            </a:extLst>
          </p:cNvPr>
          <p:cNvSpPr/>
          <p:nvPr/>
        </p:nvSpPr>
        <p:spPr>
          <a:xfrm rot="5400000">
            <a:off x="15601951" y="-361953"/>
            <a:ext cx="2324098" cy="3048001"/>
          </a:xfrm>
          <a:custGeom>
            <a:avLst/>
            <a:gdLst/>
            <a:ahLst/>
            <a:cxnLst/>
            <a:rect l="l" t="t" r="r" b="b"/>
            <a:pathLst>
              <a:path w="6253254" h="6253254">
                <a:moveTo>
                  <a:pt x="0" y="0"/>
                </a:moveTo>
                <a:lnTo>
                  <a:pt x="6253253" y="0"/>
                </a:lnTo>
                <a:lnTo>
                  <a:pt x="6253253" y="6253254"/>
                </a:lnTo>
                <a:lnTo>
                  <a:pt x="0" y="625325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3" name="Freeform 2">
            <a:extLst>
              <a:ext uri="{FF2B5EF4-FFF2-40B4-BE49-F238E27FC236}">
                <a16:creationId xmlns:a16="http://schemas.microsoft.com/office/drawing/2014/main" id="{65957019-217E-6F75-A959-FBFF4B8CA9CC}"/>
              </a:ext>
            </a:extLst>
          </p:cNvPr>
          <p:cNvSpPr/>
          <p:nvPr/>
        </p:nvSpPr>
        <p:spPr>
          <a:xfrm rot="10800000">
            <a:off x="15963902" y="7238999"/>
            <a:ext cx="2324098" cy="3048001"/>
          </a:xfrm>
          <a:custGeom>
            <a:avLst/>
            <a:gdLst/>
            <a:ahLst/>
            <a:cxnLst/>
            <a:rect l="l" t="t" r="r" b="b"/>
            <a:pathLst>
              <a:path w="6253254" h="6253254">
                <a:moveTo>
                  <a:pt x="0" y="0"/>
                </a:moveTo>
                <a:lnTo>
                  <a:pt x="6253253" y="0"/>
                </a:lnTo>
                <a:lnTo>
                  <a:pt x="6253253" y="6253254"/>
                </a:lnTo>
                <a:lnTo>
                  <a:pt x="0" y="625325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Tree>
    <p:extLst>
      <p:ext uri="{BB962C8B-B14F-4D97-AF65-F5344CB8AC3E}">
        <p14:creationId xmlns:p14="http://schemas.microsoft.com/office/powerpoint/2010/main" val="14297477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82A4729-AE9F-0BCE-25FB-24E350E12461}"/>
              </a:ext>
            </a:extLst>
          </p:cNvPr>
          <p:cNvPicPr>
            <a:picLocks noChangeAspect="1"/>
          </p:cNvPicPr>
          <p:nvPr/>
        </p:nvPicPr>
        <p:blipFill>
          <a:blip r:embed="rId2"/>
          <a:stretch>
            <a:fillRect/>
          </a:stretch>
        </p:blipFill>
        <p:spPr>
          <a:xfrm>
            <a:off x="1143001" y="877528"/>
            <a:ext cx="7543800" cy="3961171"/>
          </a:xfrm>
          <a:prstGeom prst="rect">
            <a:avLst/>
          </a:prstGeom>
        </p:spPr>
      </p:pic>
      <p:pic>
        <p:nvPicPr>
          <p:cNvPr id="3" name="Picture 2">
            <a:extLst>
              <a:ext uri="{FF2B5EF4-FFF2-40B4-BE49-F238E27FC236}">
                <a16:creationId xmlns:a16="http://schemas.microsoft.com/office/drawing/2014/main" id="{DE64E9D9-DEBA-EBB9-C656-BAA9C2B97C5D}"/>
              </a:ext>
            </a:extLst>
          </p:cNvPr>
          <p:cNvPicPr>
            <a:picLocks noChangeAspect="1"/>
          </p:cNvPicPr>
          <p:nvPr/>
        </p:nvPicPr>
        <p:blipFill>
          <a:blip r:embed="rId3"/>
          <a:stretch>
            <a:fillRect/>
          </a:stretch>
        </p:blipFill>
        <p:spPr>
          <a:xfrm>
            <a:off x="9601200" y="876300"/>
            <a:ext cx="7344009" cy="3962400"/>
          </a:xfrm>
          <a:prstGeom prst="rect">
            <a:avLst/>
          </a:prstGeom>
        </p:spPr>
      </p:pic>
      <p:pic>
        <p:nvPicPr>
          <p:cNvPr id="4" name="Picture 3">
            <a:extLst>
              <a:ext uri="{FF2B5EF4-FFF2-40B4-BE49-F238E27FC236}">
                <a16:creationId xmlns:a16="http://schemas.microsoft.com/office/drawing/2014/main" id="{716D9B95-D7A5-5EDD-24E7-C5FC86F2B7D3}"/>
              </a:ext>
            </a:extLst>
          </p:cNvPr>
          <p:cNvPicPr>
            <a:picLocks noChangeAspect="1"/>
          </p:cNvPicPr>
          <p:nvPr/>
        </p:nvPicPr>
        <p:blipFill>
          <a:blip r:embed="rId4"/>
          <a:stretch>
            <a:fillRect/>
          </a:stretch>
        </p:blipFill>
        <p:spPr>
          <a:xfrm>
            <a:off x="1143001" y="5448300"/>
            <a:ext cx="7543800" cy="3961171"/>
          </a:xfrm>
          <a:prstGeom prst="rect">
            <a:avLst/>
          </a:prstGeom>
        </p:spPr>
      </p:pic>
      <p:pic>
        <p:nvPicPr>
          <p:cNvPr id="5" name="Picture 4">
            <a:extLst>
              <a:ext uri="{FF2B5EF4-FFF2-40B4-BE49-F238E27FC236}">
                <a16:creationId xmlns:a16="http://schemas.microsoft.com/office/drawing/2014/main" id="{AD95533A-E247-86FD-80D0-7F0DF19CBF1A}"/>
              </a:ext>
            </a:extLst>
          </p:cNvPr>
          <p:cNvPicPr>
            <a:picLocks noChangeAspect="1"/>
          </p:cNvPicPr>
          <p:nvPr/>
        </p:nvPicPr>
        <p:blipFill>
          <a:blip r:embed="rId5"/>
          <a:stretch>
            <a:fillRect/>
          </a:stretch>
        </p:blipFill>
        <p:spPr>
          <a:xfrm>
            <a:off x="9606117" y="5448300"/>
            <a:ext cx="7344008" cy="3988977"/>
          </a:xfrm>
          <a:prstGeom prst="rect">
            <a:avLst/>
          </a:prstGeom>
        </p:spPr>
      </p:pic>
      <p:sp>
        <p:nvSpPr>
          <p:cNvPr id="6" name="Freeform 2">
            <a:extLst>
              <a:ext uri="{FF2B5EF4-FFF2-40B4-BE49-F238E27FC236}">
                <a16:creationId xmlns:a16="http://schemas.microsoft.com/office/drawing/2014/main" id="{562845DC-2B6F-6840-5D8C-04133372723D}"/>
              </a:ext>
            </a:extLst>
          </p:cNvPr>
          <p:cNvSpPr/>
          <p:nvPr/>
        </p:nvSpPr>
        <p:spPr>
          <a:xfrm>
            <a:off x="0" y="-1"/>
            <a:ext cx="2895600" cy="3314701"/>
          </a:xfrm>
          <a:custGeom>
            <a:avLst/>
            <a:gdLst/>
            <a:ahLst/>
            <a:cxnLst/>
            <a:rect l="l" t="t" r="r" b="b"/>
            <a:pathLst>
              <a:path w="6253254" h="6253254">
                <a:moveTo>
                  <a:pt x="0" y="0"/>
                </a:moveTo>
                <a:lnTo>
                  <a:pt x="6253253" y="0"/>
                </a:lnTo>
                <a:lnTo>
                  <a:pt x="6253253" y="6253254"/>
                </a:lnTo>
                <a:lnTo>
                  <a:pt x="0" y="625325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7" name="Freeform 2">
            <a:extLst>
              <a:ext uri="{FF2B5EF4-FFF2-40B4-BE49-F238E27FC236}">
                <a16:creationId xmlns:a16="http://schemas.microsoft.com/office/drawing/2014/main" id="{16C3C062-6DEF-D22F-C295-F53C06631350}"/>
              </a:ext>
            </a:extLst>
          </p:cNvPr>
          <p:cNvSpPr/>
          <p:nvPr/>
        </p:nvSpPr>
        <p:spPr>
          <a:xfrm rot="5400000">
            <a:off x="15182850" y="-212009"/>
            <a:ext cx="2895600" cy="3314701"/>
          </a:xfrm>
          <a:custGeom>
            <a:avLst/>
            <a:gdLst/>
            <a:ahLst/>
            <a:cxnLst/>
            <a:rect l="l" t="t" r="r" b="b"/>
            <a:pathLst>
              <a:path w="6253254" h="6253254">
                <a:moveTo>
                  <a:pt x="0" y="0"/>
                </a:moveTo>
                <a:lnTo>
                  <a:pt x="6253253" y="0"/>
                </a:lnTo>
                <a:lnTo>
                  <a:pt x="6253253" y="6253254"/>
                </a:lnTo>
                <a:lnTo>
                  <a:pt x="0" y="625325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8" name="Freeform 2">
            <a:extLst>
              <a:ext uri="{FF2B5EF4-FFF2-40B4-BE49-F238E27FC236}">
                <a16:creationId xmlns:a16="http://schemas.microsoft.com/office/drawing/2014/main" id="{D41C1BE1-488F-02CE-5A62-6D6F06495074}"/>
              </a:ext>
            </a:extLst>
          </p:cNvPr>
          <p:cNvSpPr/>
          <p:nvPr/>
        </p:nvSpPr>
        <p:spPr>
          <a:xfrm rot="16200000">
            <a:off x="219384" y="7181849"/>
            <a:ext cx="2895600" cy="3314701"/>
          </a:xfrm>
          <a:custGeom>
            <a:avLst/>
            <a:gdLst/>
            <a:ahLst/>
            <a:cxnLst/>
            <a:rect l="l" t="t" r="r" b="b"/>
            <a:pathLst>
              <a:path w="6253254" h="6253254">
                <a:moveTo>
                  <a:pt x="0" y="0"/>
                </a:moveTo>
                <a:lnTo>
                  <a:pt x="6253253" y="0"/>
                </a:lnTo>
                <a:lnTo>
                  <a:pt x="6253253" y="6253254"/>
                </a:lnTo>
                <a:lnTo>
                  <a:pt x="0" y="625325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0" name="Freeform 2">
            <a:extLst>
              <a:ext uri="{FF2B5EF4-FFF2-40B4-BE49-F238E27FC236}">
                <a16:creationId xmlns:a16="http://schemas.microsoft.com/office/drawing/2014/main" id="{92F91B2E-DFEB-3647-C316-2358EE4AF3FC}"/>
              </a:ext>
            </a:extLst>
          </p:cNvPr>
          <p:cNvSpPr/>
          <p:nvPr/>
        </p:nvSpPr>
        <p:spPr>
          <a:xfrm rot="10800000">
            <a:off x="15392400" y="6966154"/>
            <a:ext cx="2895600" cy="3314701"/>
          </a:xfrm>
          <a:custGeom>
            <a:avLst/>
            <a:gdLst/>
            <a:ahLst/>
            <a:cxnLst/>
            <a:rect l="l" t="t" r="r" b="b"/>
            <a:pathLst>
              <a:path w="6253254" h="6253254">
                <a:moveTo>
                  <a:pt x="0" y="0"/>
                </a:moveTo>
                <a:lnTo>
                  <a:pt x="6253253" y="0"/>
                </a:lnTo>
                <a:lnTo>
                  <a:pt x="6253253" y="6253254"/>
                </a:lnTo>
                <a:lnTo>
                  <a:pt x="0" y="625325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Tree>
    <p:extLst>
      <p:ext uri="{BB962C8B-B14F-4D97-AF65-F5344CB8AC3E}">
        <p14:creationId xmlns:p14="http://schemas.microsoft.com/office/powerpoint/2010/main" val="12292935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8E8E8"/>
        </a:solidFill>
        <a:effectLst/>
      </p:bgPr>
    </p:bg>
    <p:spTree>
      <p:nvGrpSpPr>
        <p:cNvPr id="1" name=""/>
        <p:cNvGrpSpPr/>
        <p:nvPr/>
      </p:nvGrpSpPr>
      <p:grpSpPr>
        <a:xfrm>
          <a:off x="0" y="0"/>
          <a:ext cx="0" cy="0"/>
          <a:chOff x="0" y="0"/>
          <a:chExt cx="0" cy="0"/>
        </a:xfrm>
      </p:grpSpPr>
      <p:sp>
        <p:nvSpPr>
          <p:cNvPr id="2" name="Freeform 2"/>
          <p:cNvSpPr/>
          <p:nvPr/>
        </p:nvSpPr>
        <p:spPr>
          <a:xfrm>
            <a:off x="0" y="-1"/>
            <a:ext cx="4648200" cy="4818587"/>
          </a:xfrm>
          <a:custGeom>
            <a:avLst/>
            <a:gdLst/>
            <a:ahLst/>
            <a:cxnLst/>
            <a:rect l="l" t="t" r="r" b="b"/>
            <a:pathLst>
              <a:path w="6253254" h="6253254">
                <a:moveTo>
                  <a:pt x="0" y="0"/>
                </a:moveTo>
                <a:lnTo>
                  <a:pt x="6253253" y="0"/>
                </a:lnTo>
                <a:lnTo>
                  <a:pt x="6253253" y="6253254"/>
                </a:lnTo>
                <a:lnTo>
                  <a:pt x="0" y="625325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flipH="1" flipV="1">
            <a:off x="13563600" y="6286498"/>
            <a:ext cx="4953000" cy="4000499"/>
          </a:xfrm>
          <a:custGeom>
            <a:avLst/>
            <a:gdLst/>
            <a:ahLst/>
            <a:cxnLst/>
            <a:rect l="l" t="t" r="r" b="b"/>
            <a:pathLst>
              <a:path w="7543984" h="6282081">
                <a:moveTo>
                  <a:pt x="7543984" y="6282081"/>
                </a:moveTo>
                <a:lnTo>
                  <a:pt x="0" y="6282081"/>
                </a:lnTo>
                <a:lnTo>
                  <a:pt x="0" y="0"/>
                </a:lnTo>
                <a:lnTo>
                  <a:pt x="7543984" y="0"/>
                </a:lnTo>
                <a:lnTo>
                  <a:pt x="7543984" y="6282081"/>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flipV="1">
            <a:off x="-106066" y="7959626"/>
            <a:ext cx="2516587" cy="2155114"/>
          </a:xfrm>
          <a:custGeom>
            <a:avLst/>
            <a:gdLst/>
            <a:ahLst/>
            <a:cxnLst/>
            <a:rect l="l" t="t" r="r" b="b"/>
            <a:pathLst>
              <a:path w="2516587" h="2155114">
                <a:moveTo>
                  <a:pt x="0" y="2155114"/>
                </a:moveTo>
                <a:lnTo>
                  <a:pt x="2516588" y="2155114"/>
                </a:lnTo>
                <a:lnTo>
                  <a:pt x="2516588" y="0"/>
                </a:lnTo>
                <a:lnTo>
                  <a:pt x="0" y="0"/>
                </a:lnTo>
                <a:lnTo>
                  <a:pt x="0" y="2155114"/>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5" name="Freeform 5"/>
          <p:cNvSpPr/>
          <p:nvPr/>
        </p:nvSpPr>
        <p:spPr>
          <a:xfrm flipH="1">
            <a:off x="15771413" y="0"/>
            <a:ext cx="2516587" cy="2155114"/>
          </a:xfrm>
          <a:custGeom>
            <a:avLst/>
            <a:gdLst/>
            <a:ahLst/>
            <a:cxnLst/>
            <a:rect l="l" t="t" r="r" b="b"/>
            <a:pathLst>
              <a:path w="2516587" h="2155114">
                <a:moveTo>
                  <a:pt x="2516587" y="0"/>
                </a:moveTo>
                <a:lnTo>
                  <a:pt x="0" y="0"/>
                </a:lnTo>
                <a:lnTo>
                  <a:pt x="0" y="2155114"/>
                </a:lnTo>
                <a:lnTo>
                  <a:pt x="2516587" y="2155114"/>
                </a:lnTo>
                <a:lnTo>
                  <a:pt x="2516587"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6" name="TextBox 6"/>
          <p:cNvSpPr txBox="1"/>
          <p:nvPr/>
        </p:nvSpPr>
        <p:spPr>
          <a:xfrm>
            <a:off x="3110627" y="560630"/>
            <a:ext cx="12066746" cy="870585"/>
          </a:xfrm>
          <a:prstGeom prst="rect">
            <a:avLst/>
          </a:prstGeom>
        </p:spPr>
        <p:txBody>
          <a:bodyPr lIns="0" tIns="0" rIns="0" bIns="0" rtlCol="0" anchor="t">
            <a:spAutoFit/>
          </a:bodyPr>
          <a:lstStyle/>
          <a:p>
            <a:pPr algn="ctr">
              <a:lnSpc>
                <a:spcPts val="7139"/>
              </a:lnSpc>
              <a:spcBef>
                <a:spcPct val="0"/>
              </a:spcBef>
            </a:pPr>
            <a:r>
              <a:rPr lang="en-US" sz="5100" b="1" dirty="0">
                <a:solidFill>
                  <a:srgbClr val="000000"/>
                </a:solidFill>
                <a:latin typeface="Anantason Bold"/>
                <a:ea typeface="Anantason Bold"/>
                <a:cs typeface="Anantason Bold"/>
                <a:sym typeface="Anantason Bold"/>
              </a:rPr>
              <a:t>CHALLENGES FACED &amp; RESOLUTIONS</a:t>
            </a:r>
          </a:p>
        </p:txBody>
      </p:sp>
      <p:sp>
        <p:nvSpPr>
          <p:cNvPr id="7" name="TextBox 7"/>
          <p:cNvSpPr txBox="1"/>
          <p:nvPr/>
        </p:nvSpPr>
        <p:spPr>
          <a:xfrm>
            <a:off x="1273288" y="1851025"/>
            <a:ext cx="15741425" cy="7407275"/>
          </a:xfrm>
          <a:prstGeom prst="rect">
            <a:avLst/>
          </a:prstGeom>
        </p:spPr>
        <p:txBody>
          <a:bodyPr lIns="0" tIns="0" rIns="0" bIns="0" rtlCol="0" anchor="t">
            <a:spAutoFit/>
          </a:bodyPr>
          <a:lstStyle/>
          <a:p>
            <a:pPr algn="just">
              <a:lnSpc>
                <a:spcPts val="4899"/>
              </a:lnSpc>
            </a:pPr>
            <a:r>
              <a:rPr lang="en-US" sz="3499" b="1" dirty="0">
                <a:solidFill>
                  <a:srgbClr val="000000"/>
                </a:solidFill>
                <a:latin typeface="Glacial Indifference Bold"/>
                <a:ea typeface="Glacial Indifference Bold"/>
                <a:cs typeface="Glacial Indifference Bold"/>
                <a:sym typeface="Glacial Indifference Bold"/>
              </a:rPr>
              <a:t>Challenge 1 : Complex Dataset Structure</a:t>
            </a:r>
          </a:p>
          <a:p>
            <a:pPr algn="just">
              <a:lnSpc>
                <a:spcPts val="4899"/>
              </a:lnSpc>
            </a:pPr>
            <a:r>
              <a:rPr lang="en-US" sz="3499" dirty="0">
                <a:solidFill>
                  <a:srgbClr val="000000"/>
                </a:solidFill>
                <a:latin typeface="Glacial Indifference"/>
                <a:ea typeface="Glacial Indifference"/>
                <a:cs typeface="Glacial Indifference"/>
                <a:sym typeface="Glacial Indifference"/>
              </a:rPr>
              <a:t> The dataset included multiple customer, order, and survey-based fields, making analysis complex.</a:t>
            </a:r>
          </a:p>
          <a:p>
            <a:pPr algn="l">
              <a:lnSpc>
                <a:spcPts val="4899"/>
              </a:lnSpc>
            </a:pPr>
            <a:r>
              <a:rPr lang="en-US" sz="3499" b="1" dirty="0">
                <a:solidFill>
                  <a:srgbClr val="000000"/>
                </a:solidFill>
                <a:latin typeface="Glacial Indifference Bold"/>
                <a:ea typeface="Glacial Indifference Bold"/>
                <a:cs typeface="Glacial Indifference Bold"/>
                <a:sym typeface="Glacial Indifference Bold"/>
              </a:rPr>
              <a:t>Resolution :</a:t>
            </a:r>
            <a:r>
              <a:rPr lang="en-US" sz="3499" dirty="0">
                <a:solidFill>
                  <a:srgbClr val="000000"/>
                </a:solidFill>
                <a:latin typeface="Glacial Indifference"/>
                <a:ea typeface="Glacial Indifference"/>
                <a:cs typeface="Glacial Indifference"/>
                <a:sym typeface="Glacial Indifference"/>
              </a:rPr>
              <a:t> Data was grouped into logical categories to simplify analysis and visualization.</a:t>
            </a:r>
          </a:p>
          <a:p>
            <a:pPr algn="just">
              <a:lnSpc>
                <a:spcPts val="4899"/>
              </a:lnSpc>
            </a:pPr>
            <a:r>
              <a:rPr lang="en-US" sz="3499" b="1" dirty="0">
                <a:solidFill>
                  <a:srgbClr val="000000"/>
                </a:solidFill>
                <a:latin typeface="Glacial Indifference Bold"/>
                <a:ea typeface="Glacial Indifference Bold"/>
                <a:cs typeface="Glacial Indifference Bold"/>
                <a:sym typeface="Glacial Indifference Bold"/>
              </a:rPr>
              <a:t>Challenge 2 : Inconsistent Data Values</a:t>
            </a:r>
          </a:p>
          <a:p>
            <a:pPr algn="just">
              <a:lnSpc>
                <a:spcPts val="4899"/>
              </a:lnSpc>
            </a:pPr>
            <a:r>
              <a:rPr lang="en-US" sz="3499" dirty="0">
                <a:solidFill>
                  <a:srgbClr val="000000"/>
                </a:solidFill>
                <a:latin typeface="Glacial Indifference"/>
                <a:ea typeface="Glacial Indifference"/>
                <a:cs typeface="Glacial Indifference"/>
                <a:sym typeface="Glacial Indifference"/>
              </a:rPr>
              <a:t> Fields like Veg/Non-Veg and rating levels had inconsistent and missing values.</a:t>
            </a:r>
          </a:p>
          <a:p>
            <a:pPr algn="just">
              <a:lnSpc>
                <a:spcPts val="4899"/>
              </a:lnSpc>
            </a:pPr>
            <a:r>
              <a:rPr lang="en-US" sz="3499" b="1" dirty="0">
                <a:solidFill>
                  <a:srgbClr val="000000"/>
                </a:solidFill>
                <a:latin typeface="Glacial Indifference Bold"/>
                <a:ea typeface="Glacial Indifference Bold"/>
                <a:cs typeface="Glacial Indifference Bold"/>
                <a:sym typeface="Glacial Indifference Bold"/>
              </a:rPr>
              <a:t>Resolution : </a:t>
            </a:r>
            <a:r>
              <a:rPr lang="en-US" sz="3499" dirty="0">
                <a:solidFill>
                  <a:srgbClr val="000000"/>
                </a:solidFill>
                <a:latin typeface="Glacial Indifference"/>
                <a:ea typeface="Glacial Indifference"/>
                <a:cs typeface="Glacial Indifference"/>
                <a:sym typeface="Glacial Indifference"/>
              </a:rPr>
              <a:t>Data cleaning and standardization were applied to ensure accuracy.</a:t>
            </a:r>
          </a:p>
          <a:p>
            <a:pPr algn="just">
              <a:lnSpc>
                <a:spcPts val="4899"/>
              </a:lnSpc>
            </a:pPr>
            <a:r>
              <a:rPr lang="en-US" sz="3499" b="1" dirty="0">
                <a:solidFill>
                  <a:srgbClr val="000000"/>
                </a:solidFill>
                <a:latin typeface="Glacial Indifference Bold"/>
                <a:ea typeface="Glacial Indifference Bold"/>
                <a:cs typeface="Glacial Indifference Bold"/>
                <a:sym typeface="Glacial Indifference Bold"/>
              </a:rPr>
              <a:t>Challenge 3 : Dashboard Consistency</a:t>
            </a:r>
          </a:p>
          <a:p>
            <a:pPr algn="just">
              <a:lnSpc>
                <a:spcPts val="4899"/>
              </a:lnSpc>
            </a:pPr>
            <a:r>
              <a:rPr lang="en-US" sz="3499" dirty="0">
                <a:solidFill>
                  <a:srgbClr val="000000"/>
                </a:solidFill>
                <a:latin typeface="Glacial Indifference"/>
                <a:ea typeface="Glacial Indifference"/>
                <a:cs typeface="Glacial Indifference"/>
                <a:sym typeface="Glacial Indifference"/>
              </a:rPr>
              <a:t> Maintaining a uniform layout and KPIs across 7 dashboards was challenging.</a:t>
            </a:r>
          </a:p>
          <a:p>
            <a:pPr algn="just">
              <a:lnSpc>
                <a:spcPts val="4899"/>
              </a:lnSpc>
              <a:spcBef>
                <a:spcPct val="0"/>
              </a:spcBef>
            </a:pPr>
            <a:r>
              <a:rPr lang="en-US" sz="3499" b="1" dirty="0">
                <a:solidFill>
                  <a:srgbClr val="000000"/>
                </a:solidFill>
                <a:latin typeface="Glacial Indifference Bold"/>
                <a:ea typeface="Glacial Indifference Bold"/>
                <a:cs typeface="Glacial Indifference Bold"/>
                <a:sym typeface="Glacial Indifference Bold"/>
              </a:rPr>
              <a:t>Resolution :</a:t>
            </a:r>
            <a:r>
              <a:rPr lang="en-US" sz="3499" dirty="0">
                <a:solidFill>
                  <a:srgbClr val="000000"/>
                </a:solidFill>
                <a:latin typeface="Glacial Indifference"/>
                <a:ea typeface="Glacial Indifference"/>
                <a:cs typeface="Glacial Indifference"/>
                <a:sym typeface="Glacial Indifference"/>
              </a:rPr>
              <a:t> A consistent theme and milestone-wise development approach were followed.</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8E8E8"/>
        </a:solidFill>
        <a:effectLst/>
      </p:bgPr>
    </p:bg>
    <p:spTree>
      <p:nvGrpSpPr>
        <p:cNvPr id="1" name=""/>
        <p:cNvGrpSpPr/>
        <p:nvPr/>
      </p:nvGrpSpPr>
      <p:grpSpPr>
        <a:xfrm>
          <a:off x="0" y="0"/>
          <a:ext cx="0" cy="0"/>
          <a:chOff x="0" y="0"/>
          <a:chExt cx="0" cy="0"/>
        </a:xfrm>
      </p:grpSpPr>
      <p:sp>
        <p:nvSpPr>
          <p:cNvPr id="2" name="Freeform 2"/>
          <p:cNvSpPr/>
          <p:nvPr/>
        </p:nvSpPr>
        <p:spPr>
          <a:xfrm>
            <a:off x="0" y="-1"/>
            <a:ext cx="4572000" cy="4991101"/>
          </a:xfrm>
          <a:custGeom>
            <a:avLst/>
            <a:gdLst/>
            <a:ahLst/>
            <a:cxnLst/>
            <a:rect l="l" t="t" r="r" b="b"/>
            <a:pathLst>
              <a:path w="6253254" h="6253254">
                <a:moveTo>
                  <a:pt x="0" y="0"/>
                </a:moveTo>
                <a:lnTo>
                  <a:pt x="6253253" y="0"/>
                </a:lnTo>
                <a:lnTo>
                  <a:pt x="6253253" y="6253254"/>
                </a:lnTo>
                <a:lnTo>
                  <a:pt x="0" y="625325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flipH="1" flipV="1">
            <a:off x="13030200" y="6482710"/>
            <a:ext cx="5486400" cy="3804287"/>
          </a:xfrm>
          <a:custGeom>
            <a:avLst/>
            <a:gdLst/>
            <a:ahLst/>
            <a:cxnLst/>
            <a:rect l="l" t="t" r="r" b="b"/>
            <a:pathLst>
              <a:path w="7543984" h="6282081">
                <a:moveTo>
                  <a:pt x="7543984" y="6282081"/>
                </a:moveTo>
                <a:lnTo>
                  <a:pt x="0" y="6282081"/>
                </a:lnTo>
                <a:lnTo>
                  <a:pt x="0" y="0"/>
                </a:lnTo>
                <a:lnTo>
                  <a:pt x="7543984" y="0"/>
                </a:lnTo>
                <a:lnTo>
                  <a:pt x="7543984" y="6282081"/>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flipV="1">
            <a:off x="0" y="8131886"/>
            <a:ext cx="2516587" cy="2155114"/>
          </a:xfrm>
          <a:custGeom>
            <a:avLst/>
            <a:gdLst/>
            <a:ahLst/>
            <a:cxnLst/>
            <a:rect l="l" t="t" r="r" b="b"/>
            <a:pathLst>
              <a:path w="2516587" h="2155114">
                <a:moveTo>
                  <a:pt x="0" y="2155114"/>
                </a:moveTo>
                <a:lnTo>
                  <a:pt x="2516587" y="2155114"/>
                </a:lnTo>
                <a:lnTo>
                  <a:pt x="2516587" y="0"/>
                </a:lnTo>
                <a:lnTo>
                  <a:pt x="0" y="0"/>
                </a:lnTo>
                <a:lnTo>
                  <a:pt x="0" y="2155114"/>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5" name="Freeform 5"/>
          <p:cNvSpPr/>
          <p:nvPr/>
        </p:nvSpPr>
        <p:spPr>
          <a:xfrm flipH="1">
            <a:off x="15771413" y="0"/>
            <a:ext cx="2516587" cy="2155114"/>
          </a:xfrm>
          <a:custGeom>
            <a:avLst/>
            <a:gdLst/>
            <a:ahLst/>
            <a:cxnLst/>
            <a:rect l="l" t="t" r="r" b="b"/>
            <a:pathLst>
              <a:path w="2516587" h="2155114">
                <a:moveTo>
                  <a:pt x="2516587" y="0"/>
                </a:moveTo>
                <a:lnTo>
                  <a:pt x="0" y="0"/>
                </a:lnTo>
                <a:lnTo>
                  <a:pt x="0" y="2155114"/>
                </a:lnTo>
                <a:lnTo>
                  <a:pt x="2516587" y="2155114"/>
                </a:lnTo>
                <a:lnTo>
                  <a:pt x="2516587"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6" name="TextBox 6"/>
          <p:cNvSpPr txBox="1"/>
          <p:nvPr/>
        </p:nvSpPr>
        <p:spPr>
          <a:xfrm>
            <a:off x="2901526" y="545783"/>
            <a:ext cx="13292138" cy="870585"/>
          </a:xfrm>
          <a:prstGeom prst="rect">
            <a:avLst/>
          </a:prstGeom>
        </p:spPr>
        <p:txBody>
          <a:bodyPr lIns="0" tIns="0" rIns="0" bIns="0" rtlCol="0" anchor="t">
            <a:spAutoFit/>
          </a:bodyPr>
          <a:lstStyle/>
          <a:p>
            <a:pPr algn="ctr">
              <a:lnSpc>
                <a:spcPts val="7139"/>
              </a:lnSpc>
              <a:spcBef>
                <a:spcPct val="0"/>
              </a:spcBef>
            </a:pPr>
            <a:r>
              <a:rPr lang="en-US" sz="5100" b="1" dirty="0">
                <a:solidFill>
                  <a:srgbClr val="000000"/>
                </a:solidFill>
                <a:latin typeface="Anantason Bold"/>
                <a:ea typeface="Anantason Bold"/>
                <a:cs typeface="Anantason Bold"/>
                <a:sym typeface="Anantason Bold"/>
              </a:rPr>
              <a:t>KEY INSIGHTS &amp; FUTURE ENHANCEMENTS</a:t>
            </a:r>
          </a:p>
        </p:txBody>
      </p:sp>
      <p:sp>
        <p:nvSpPr>
          <p:cNvPr id="7" name="TextBox 7"/>
          <p:cNvSpPr txBox="1"/>
          <p:nvPr/>
        </p:nvSpPr>
        <p:spPr>
          <a:xfrm>
            <a:off x="1028700" y="1626464"/>
            <a:ext cx="17108924" cy="3804284"/>
          </a:xfrm>
          <a:prstGeom prst="rect">
            <a:avLst/>
          </a:prstGeom>
        </p:spPr>
        <p:txBody>
          <a:bodyPr lIns="0" tIns="0" rIns="0" bIns="0" rtlCol="0" anchor="t">
            <a:spAutoFit/>
          </a:bodyPr>
          <a:lstStyle/>
          <a:p>
            <a:pPr algn="just">
              <a:lnSpc>
                <a:spcPts val="5040"/>
              </a:lnSpc>
            </a:pPr>
            <a:r>
              <a:rPr lang="en-US" sz="3500" b="1" dirty="0">
                <a:solidFill>
                  <a:srgbClr val="000000"/>
                </a:solidFill>
                <a:latin typeface="Glacial Indifference Bold"/>
                <a:ea typeface="Glacial Indifference Bold"/>
                <a:cs typeface="Glacial Indifference Bold"/>
                <a:sym typeface="Glacial Indifference Bold"/>
              </a:rPr>
              <a:t>Key Insights</a:t>
            </a:r>
          </a:p>
          <a:p>
            <a:pPr marL="777248" lvl="1" indent="-388624" algn="just">
              <a:lnSpc>
                <a:spcPts val="5040"/>
              </a:lnSpc>
              <a:buFont typeface="Arial"/>
              <a:buChar char="•"/>
            </a:pPr>
            <a:r>
              <a:rPr lang="en-US" sz="3500" dirty="0">
                <a:solidFill>
                  <a:srgbClr val="000000"/>
                </a:solidFill>
                <a:latin typeface="Glacial Indifference"/>
                <a:ea typeface="Glacial Indifference"/>
                <a:cs typeface="Glacial Indifference"/>
                <a:sym typeface="Glacial Indifference"/>
              </a:rPr>
              <a:t>Taste, food quality, and freshness are the strongest drivers of customer satisfaction.</a:t>
            </a:r>
          </a:p>
          <a:p>
            <a:pPr marL="777248" lvl="1" indent="-388624" algn="just">
              <a:lnSpc>
                <a:spcPts val="5040"/>
              </a:lnSpc>
              <a:buFont typeface="Arial"/>
              <a:buChar char="•"/>
            </a:pPr>
            <a:r>
              <a:rPr lang="en-US" sz="3500" dirty="0">
                <a:solidFill>
                  <a:srgbClr val="000000"/>
                </a:solidFill>
                <a:latin typeface="Glacial Indifference"/>
                <a:ea typeface="Glacial Indifference"/>
                <a:cs typeface="Glacial Indifference"/>
                <a:sym typeface="Glacial Indifference"/>
              </a:rPr>
              <a:t>Young customers and students form the largest customer segment.</a:t>
            </a:r>
          </a:p>
          <a:p>
            <a:pPr marL="777248" lvl="1" indent="-388624" algn="just">
              <a:lnSpc>
                <a:spcPts val="5040"/>
              </a:lnSpc>
              <a:buFont typeface="Arial"/>
              <a:buChar char="•"/>
            </a:pPr>
            <a:r>
              <a:rPr lang="en-US" sz="3500" dirty="0">
                <a:solidFill>
                  <a:srgbClr val="000000"/>
                </a:solidFill>
                <a:latin typeface="Glacial Indifference"/>
                <a:ea typeface="Glacial Indifference"/>
                <a:cs typeface="Glacial Indifference"/>
                <a:sym typeface="Glacial Indifference"/>
              </a:rPr>
              <a:t>Vegetarian food is preferred by the majority of customers.</a:t>
            </a:r>
          </a:p>
          <a:p>
            <a:pPr marL="777248" lvl="1" indent="-388624" algn="just">
              <a:lnSpc>
                <a:spcPts val="5040"/>
              </a:lnSpc>
              <a:buFont typeface="Arial"/>
              <a:buChar char="•"/>
            </a:pPr>
            <a:r>
              <a:rPr lang="en-US" sz="3500" dirty="0">
                <a:solidFill>
                  <a:srgbClr val="000000"/>
                </a:solidFill>
                <a:latin typeface="Glacial Indifference"/>
                <a:ea typeface="Glacial Indifference"/>
                <a:cs typeface="Glacial Indifference"/>
                <a:sym typeface="Glacial Indifference"/>
              </a:rPr>
              <a:t>Direct call ordering is still widely used along with online platforms.</a:t>
            </a:r>
          </a:p>
          <a:p>
            <a:pPr marL="777248" lvl="1" indent="-388624" algn="just">
              <a:lnSpc>
                <a:spcPts val="5040"/>
              </a:lnSpc>
              <a:spcBef>
                <a:spcPct val="0"/>
              </a:spcBef>
              <a:buFont typeface="Arial"/>
              <a:buChar char="•"/>
            </a:pPr>
            <a:r>
              <a:rPr lang="en-US" sz="3500" dirty="0">
                <a:solidFill>
                  <a:srgbClr val="000000"/>
                </a:solidFill>
                <a:latin typeface="Glacial Indifference"/>
                <a:ea typeface="Glacial Indifference"/>
                <a:cs typeface="Glacial Indifference"/>
                <a:sym typeface="Glacial Indifference"/>
              </a:rPr>
              <a:t>Ratings, discounts, and location accuracy significantly influence ordering decisions.</a:t>
            </a:r>
          </a:p>
        </p:txBody>
      </p:sp>
      <p:sp>
        <p:nvSpPr>
          <p:cNvPr id="8" name="TextBox 8"/>
          <p:cNvSpPr txBox="1"/>
          <p:nvPr/>
        </p:nvSpPr>
        <p:spPr>
          <a:xfrm>
            <a:off x="1028700" y="5871438"/>
            <a:ext cx="14264640" cy="3804285"/>
          </a:xfrm>
          <a:prstGeom prst="rect">
            <a:avLst/>
          </a:prstGeom>
        </p:spPr>
        <p:txBody>
          <a:bodyPr lIns="0" tIns="0" rIns="0" bIns="0" rtlCol="0" anchor="t">
            <a:spAutoFit/>
          </a:bodyPr>
          <a:lstStyle/>
          <a:p>
            <a:pPr algn="l">
              <a:lnSpc>
                <a:spcPts val="5040"/>
              </a:lnSpc>
            </a:pPr>
            <a:r>
              <a:rPr lang="en-US" sz="3500" b="1" dirty="0">
                <a:solidFill>
                  <a:srgbClr val="000000"/>
                </a:solidFill>
                <a:latin typeface="Glacial Indifference Bold"/>
                <a:ea typeface="Glacial Indifference Bold"/>
                <a:cs typeface="Glacial Indifference Bold"/>
                <a:sym typeface="Glacial Indifference Bold"/>
              </a:rPr>
              <a:t>Future Enhancements</a:t>
            </a:r>
          </a:p>
          <a:p>
            <a:pPr marL="777240" lvl="1" indent="-388620" algn="l">
              <a:lnSpc>
                <a:spcPts val="5040"/>
              </a:lnSpc>
              <a:buFont typeface="Arial"/>
              <a:buChar char="•"/>
            </a:pPr>
            <a:r>
              <a:rPr lang="en-US" sz="3500" dirty="0">
                <a:solidFill>
                  <a:srgbClr val="000000"/>
                </a:solidFill>
                <a:latin typeface="Glacial Indifference"/>
                <a:ea typeface="Glacial Indifference"/>
                <a:cs typeface="Glacial Indifference"/>
                <a:sym typeface="Glacial Indifference"/>
              </a:rPr>
              <a:t>Integration of real-time order and customer data.</a:t>
            </a:r>
          </a:p>
          <a:p>
            <a:pPr marL="777240" lvl="1" indent="-388620" algn="l">
              <a:lnSpc>
                <a:spcPts val="5040"/>
              </a:lnSpc>
              <a:buFont typeface="Arial"/>
              <a:buChar char="•"/>
            </a:pPr>
            <a:r>
              <a:rPr lang="en-US" sz="3500" dirty="0">
                <a:solidFill>
                  <a:srgbClr val="000000"/>
                </a:solidFill>
                <a:latin typeface="Glacial Indifference"/>
                <a:ea typeface="Glacial Indifference"/>
                <a:cs typeface="Glacial Indifference"/>
                <a:sym typeface="Glacial Indifference"/>
              </a:rPr>
              <a:t>Advanced customer segmentation using behavioral patterns.</a:t>
            </a:r>
          </a:p>
          <a:p>
            <a:pPr marL="777240" lvl="1" indent="-388620" algn="l">
              <a:lnSpc>
                <a:spcPts val="5040"/>
              </a:lnSpc>
              <a:buFont typeface="Arial"/>
              <a:buChar char="•"/>
            </a:pPr>
            <a:r>
              <a:rPr lang="en-US" sz="3500" dirty="0">
                <a:solidFill>
                  <a:srgbClr val="000000"/>
                </a:solidFill>
                <a:latin typeface="Glacial Indifference"/>
                <a:ea typeface="Glacial Indifference"/>
                <a:cs typeface="Glacial Indifference"/>
                <a:sym typeface="Glacial Indifference"/>
              </a:rPr>
              <a:t>Predictive analytics for demand forecasting and peak-time planning.</a:t>
            </a:r>
          </a:p>
          <a:p>
            <a:pPr marL="777240" lvl="1" indent="-388620" algn="l">
              <a:lnSpc>
                <a:spcPts val="5040"/>
              </a:lnSpc>
              <a:buFont typeface="Arial"/>
              <a:buChar char="•"/>
            </a:pPr>
            <a:r>
              <a:rPr lang="en-US" sz="3500" dirty="0">
                <a:solidFill>
                  <a:srgbClr val="000000"/>
                </a:solidFill>
                <a:latin typeface="Glacial Indifference"/>
                <a:ea typeface="Glacial Indifference"/>
                <a:cs typeface="Glacial Indifference"/>
                <a:sym typeface="Glacial Indifference"/>
              </a:rPr>
              <a:t>Integration with live food delivery platforms for dynamic insights.</a:t>
            </a:r>
          </a:p>
          <a:p>
            <a:pPr algn="l">
              <a:lnSpc>
                <a:spcPts val="5040"/>
              </a:lnSpc>
              <a:spcBef>
                <a:spcPct val="0"/>
              </a:spcBef>
            </a:pPr>
            <a:endParaRPr lang="en-US" sz="3500" dirty="0">
              <a:solidFill>
                <a:srgbClr val="000000"/>
              </a:solidFill>
              <a:latin typeface="Glacial Indifference"/>
              <a:ea typeface="Glacial Indifference"/>
              <a:cs typeface="Glacial Indifference"/>
              <a:sym typeface="Glacial Indifference"/>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65</TotalTime>
  <Words>693</Words>
  <Application>Microsoft Office PowerPoint</Application>
  <PresentationFormat>Custom</PresentationFormat>
  <Paragraphs>67</Paragraphs>
  <Slides>12</Slides>
  <Notes>2</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12</vt:i4>
      </vt:variant>
    </vt:vector>
  </HeadingPairs>
  <TitlesOfParts>
    <vt:vector size="22" baseType="lpstr">
      <vt:lpstr>Arial</vt:lpstr>
      <vt:lpstr>Calibri</vt:lpstr>
      <vt:lpstr>Glacial Indifference Bold</vt:lpstr>
      <vt:lpstr>Anantason Bold</vt:lpstr>
      <vt:lpstr>Canva Sans</vt:lpstr>
      <vt:lpstr>Algerian</vt:lpstr>
      <vt:lpstr>Canva Sans Bold</vt:lpstr>
      <vt:lpstr>Bebas Neue Cyrillic</vt:lpstr>
      <vt:lpstr>Glacial Indifference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Food Trends: Understanding Customer Preferences</dc:title>
  <cp:lastModifiedBy>Abhinit Kumar</cp:lastModifiedBy>
  <cp:revision>9</cp:revision>
  <dcterms:created xsi:type="dcterms:W3CDTF">2006-08-16T00:00:00Z</dcterms:created>
  <dcterms:modified xsi:type="dcterms:W3CDTF">2026-02-13T14:41:31Z</dcterms:modified>
  <dc:identifier>DAHA0ND7QgE</dc:identifier>
</cp:coreProperties>
</file>

<file path=docProps/thumbnail.jpeg>
</file>